
<file path=[Content_Types].xml><?xml version="1.0" encoding="utf-8"?>
<Types xmlns="http://schemas.openxmlformats.org/package/2006/content-types">
  <Default Extension="bin" ContentType="application/vnd.openxmlformats-officedocument.oleObject"/>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0"/>
  </p:notesMasterIdLst>
  <p:sldIdLst>
    <p:sldId id="256" r:id="rId2"/>
    <p:sldId id="257" r:id="rId3"/>
    <p:sldId id="258" r:id="rId4"/>
    <p:sldId id="259" r:id="rId5"/>
    <p:sldId id="261" r:id="rId6"/>
    <p:sldId id="280" r:id="rId7"/>
    <p:sldId id="281" r:id="rId8"/>
    <p:sldId id="312" r:id="rId9"/>
    <p:sldId id="313" r:id="rId10"/>
    <p:sldId id="314" r:id="rId11"/>
    <p:sldId id="315" r:id="rId12"/>
    <p:sldId id="316" r:id="rId13"/>
    <p:sldId id="317" r:id="rId14"/>
    <p:sldId id="318" r:id="rId15"/>
    <p:sldId id="319" r:id="rId16"/>
    <p:sldId id="320" r:id="rId17"/>
    <p:sldId id="394"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 id="304" r:id="rId41"/>
    <p:sldId id="305" r:id="rId42"/>
    <p:sldId id="306" r:id="rId43"/>
    <p:sldId id="307" r:id="rId44"/>
    <p:sldId id="308" r:id="rId45"/>
    <p:sldId id="309" r:id="rId46"/>
    <p:sldId id="310" r:id="rId47"/>
    <p:sldId id="311" r:id="rId48"/>
    <p:sldId id="322" r:id="rId49"/>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Arial" panose="020B0604020202020204" pitchFamily="34" charset="0"/>
        <a:ea typeface="ヒラギノ角ゴ Pro W3" charset="0"/>
        <a:cs typeface="ヒラギノ角ゴ Pro W3" charset="0"/>
      </a:defRPr>
    </a:lvl1pPr>
    <a:lvl2pPr marL="457200" algn="l" rtl="0" fontAlgn="base">
      <a:spcBef>
        <a:spcPct val="0"/>
      </a:spcBef>
      <a:spcAft>
        <a:spcPct val="0"/>
      </a:spcAft>
      <a:defRPr sz="2400" kern="1200">
        <a:solidFill>
          <a:schemeClr val="tx1"/>
        </a:solidFill>
        <a:latin typeface="Arial" panose="020B0604020202020204" pitchFamily="34" charset="0"/>
        <a:ea typeface="ヒラギノ角ゴ Pro W3" charset="0"/>
        <a:cs typeface="ヒラギノ角ゴ Pro W3" charset="0"/>
      </a:defRPr>
    </a:lvl2pPr>
    <a:lvl3pPr marL="914400" algn="l" rtl="0" fontAlgn="base">
      <a:spcBef>
        <a:spcPct val="0"/>
      </a:spcBef>
      <a:spcAft>
        <a:spcPct val="0"/>
      </a:spcAft>
      <a:defRPr sz="2400" kern="1200">
        <a:solidFill>
          <a:schemeClr val="tx1"/>
        </a:solidFill>
        <a:latin typeface="Arial" panose="020B0604020202020204" pitchFamily="34" charset="0"/>
        <a:ea typeface="ヒラギノ角ゴ Pro W3" charset="0"/>
        <a:cs typeface="ヒラギノ角ゴ Pro W3" charset="0"/>
      </a:defRPr>
    </a:lvl3pPr>
    <a:lvl4pPr marL="1371600" algn="l" rtl="0" fontAlgn="base">
      <a:spcBef>
        <a:spcPct val="0"/>
      </a:spcBef>
      <a:spcAft>
        <a:spcPct val="0"/>
      </a:spcAft>
      <a:defRPr sz="2400" kern="1200">
        <a:solidFill>
          <a:schemeClr val="tx1"/>
        </a:solidFill>
        <a:latin typeface="Arial" panose="020B0604020202020204" pitchFamily="34" charset="0"/>
        <a:ea typeface="ヒラギノ角ゴ Pro W3" charset="0"/>
        <a:cs typeface="ヒラギノ角ゴ Pro W3" charset="0"/>
      </a:defRPr>
    </a:lvl4pPr>
    <a:lvl5pPr marL="1828800" algn="l" rtl="0" fontAlgn="base">
      <a:spcBef>
        <a:spcPct val="0"/>
      </a:spcBef>
      <a:spcAft>
        <a:spcPct val="0"/>
      </a:spcAft>
      <a:defRPr sz="2400" kern="1200">
        <a:solidFill>
          <a:schemeClr val="tx1"/>
        </a:solidFill>
        <a:latin typeface="Arial" panose="020B0604020202020204" pitchFamily="34" charset="0"/>
        <a:ea typeface="ヒラギノ角ゴ Pro W3" charset="0"/>
        <a:cs typeface="ヒラギノ角ゴ Pro W3" charset="0"/>
      </a:defRPr>
    </a:lvl5pPr>
    <a:lvl6pPr marL="2286000" algn="l" defTabSz="457200" rtl="0" eaLnBrk="1" latinLnBrk="0" hangingPunct="1">
      <a:defRPr sz="2400" kern="1200">
        <a:solidFill>
          <a:schemeClr val="tx1"/>
        </a:solidFill>
        <a:latin typeface="Arial" panose="020B0604020202020204" pitchFamily="34" charset="0"/>
        <a:ea typeface="ヒラギノ角ゴ Pro W3" charset="0"/>
        <a:cs typeface="ヒラギノ角ゴ Pro W3" charset="0"/>
      </a:defRPr>
    </a:lvl6pPr>
    <a:lvl7pPr marL="2743200" algn="l" defTabSz="457200" rtl="0" eaLnBrk="1" latinLnBrk="0" hangingPunct="1">
      <a:defRPr sz="2400" kern="1200">
        <a:solidFill>
          <a:schemeClr val="tx1"/>
        </a:solidFill>
        <a:latin typeface="Arial" panose="020B0604020202020204" pitchFamily="34" charset="0"/>
        <a:ea typeface="ヒラギノ角ゴ Pro W3" charset="0"/>
        <a:cs typeface="ヒラギノ角ゴ Pro W3" charset="0"/>
      </a:defRPr>
    </a:lvl7pPr>
    <a:lvl8pPr marL="3200400" algn="l" defTabSz="457200" rtl="0" eaLnBrk="1" latinLnBrk="0" hangingPunct="1">
      <a:defRPr sz="2400" kern="1200">
        <a:solidFill>
          <a:schemeClr val="tx1"/>
        </a:solidFill>
        <a:latin typeface="Arial" panose="020B0604020202020204" pitchFamily="34" charset="0"/>
        <a:ea typeface="ヒラギノ角ゴ Pro W3" charset="0"/>
        <a:cs typeface="ヒラギノ角ゴ Pro W3" charset="0"/>
      </a:defRPr>
    </a:lvl8pPr>
    <a:lvl9pPr marL="3657600" algn="l" defTabSz="457200" rtl="0" eaLnBrk="1" latinLnBrk="0" hangingPunct="1">
      <a:defRPr sz="2400" kern="1200">
        <a:solidFill>
          <a:schemeClr val="tx1"/>
        </a:solidFill>
        <a:latin typeface="Arial" panose="020B0604020202020204" pitchFamily="34" charset="0"/>
        <a:ea typeface="ヒラギノ角ゴ Pro W3" charset="0"/>
        <a:cs typeface="ヒラギノ角ゴ Pro W3"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 玮南" initials="王"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0026"/>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1" autoAdjust="0"/>
    <p:restoredTop sz="94621"/>
  </p:normalViewPr>
  <p:slideViewPr>
    <p:cSldViewPr snapToGrid="0">
      <p:cViewPr varScale="1">
        <p:scale>
          <a:sx n="114" d="100"/>
          <a:sy n="114" d="100"/>
        </p:scale>
        <p:origin x="1446"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image" Target="../media/image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E84DE2-F064-4EF6-8A07-1CF12B5D27AA}" type="datetimeFigureOut">
              <a:rPr lang="zh-CN" altLang="en-US" smtClean="0"/>
              <a:t>2020/7/27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6C0A18-9FF0-4B6F-8D4C-C863543A158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099" name="Rectangle 3"/>
          <p:cNvSpPr>
            <a:spLocks noGrp="1" noChangeArrowheads="1"/>
          </p:cNvSpPr>
          <p:nvPr>
            <p:ph type="subTitle" idx="1"/>
          </p:nvPr>
        </p:nvSpPr>
        <p:spPr>
          <a:xfrm>
            <a:off x="1371600" y="3886200"/>
            <a:ext cx="6400800" cy="1752600"/>
          </a:xfrm>
        </p:spPr>
        <p:txBody>
          <a:bodyPr/>
          <a:lstStyle>
            <a:lvl1pPr marL="0" indent="0" algn="ctr">
              <a:buFontTx/>
              <a:buNone/>
              <a:defRPr>
                <a:solidFill>
                  <a:schemeClr val="tx1"/>
                </a:solidFill>
              </a:defRPr>
            </a:lvl1pPr>
          </a:lstStyle>
          <a:p>
            <a:r>
              <a:rPr lang="en-US"/>
              <a:t>Click to edit Master subtitle style</a:t>
            </a:r>
            <a:endParaRPr lang="en-US" dirty="0"/>
          </a:p>
        </p:txBody>
      </p:sp>
      <p:sp>
        <p:nvSpPr>
          <p:cNvPr id="4098" name="Rectangle 2"/>
          <p:cNvSpPr>
            <a:spLocks noGrp="1" noChangeArrowheads="1"/>
          </p:cNvSpPr>
          <p:nvPr>
            <p:ph type="ctrTitle"/>
          </p:nvPr>
        </p:nvSpPr>
        <p:spPr>
          <a:xfrm>
            <a:off x="685800" y="2130425"/>
            <a:ext cx="7772400" cy="1470025"/>
          </a:xfrm>
        </p:spPr>
        <p:txBody>
          <a:bodyPr/>
          <a:lstStyle>
            <a:lvl1pPr algn="ctr">
              <a:defRPr>
                <a:solidFill>
                  <a:schemeClr val="tx1"/>
                </a:solidFill>
              </a:defRPr>
            </a:lvl1pPr>
          </a:lstStyle>
          <a:p>
            <a:r>
              <a:rPr lang="en-US"/>
              <a:t>Click to edit Master title style</a:t>
            </a:r>
            <a:endParaRPr lang="en-US" dirty="0"/>
          </a:p>
        </p:txBody>
      </p:sp>
      <p:pic>
        <p:nvPicPr>
          <p:cNvPr id="2" name="Picture 1" descr="RU_LOGOTYPE_CMYK.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00050" y="353979"/>
            <a:ext cx="2908300" cy="78035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6553200" y="6245225"/>
            <a:ext cx="2133600" cy="476250"/>
          </a:xfrm>
          <a:prstGeom prst="rect">
            <a:avLst/>
          </a:prstGeom>
        </p:spPr>
        <p:txBody>
          <a:bodyPr/>
          <a:lstStyle>
            <a:lvl1pPr>
              <a:defRPr/>
            </a:lvl1pPr>
          </a:lstStyle>
          <a:p>
            <a:pPr>
              <a:defRPr/>
            </a:pPr>
            <a:fld id="{23E23BF7-9F5A-9E42-B502-689AC6A1E537}"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4483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609600"/>
            <a:ext cx="6019800" cy="5448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6553200" y="6245225"/>
            <a:ext cx="2133600" cy="476250"/>
          </a:xfrm>
          <a:prstGeom prst="rect">
            <a:avLst/>
          </a:prstGeom>
        </p:spPr>
        <p:txBody>
          <a:bodyPr/>
          <a:lstStyle>
            <a:lvl1pPr>
              <a:defRPr/>
            </a:lvl1pPr>
          </a:lstStyle>
          <a:p>
            <a:pPr>
              <a:defRPr/>
            </a:pPr>
            <a:fld id="{A2FA2D79-D5B9-9E44-BC26-5C4012EF6E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6553200" y="6245225"/>
            <a:ext cx="2133600" cy="476250"/>
          </a:xfrm>
          <a:prstGeom prst="rect">
            <a:avLst/>
          </a:prstGeom>
        </p:spPr>
        <p:txBody>
          <a:bodyPr/>
          <a:lstStyle>
            <a:lvl1pPr>
              <a:defRPr/>
            </a:lvl1pPr>
          </a:lstStyle>
          <a:p>
            <a:pPr>
              <a:defRPr/>
            </a:pPr>
            <a:fld id="{45488343-B159-074D-B355-B61FD1A20D53}"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sldNum" sz="quarter" idx="10"/>
          </p:nvPr>
        </p:nvSpPr>
        <p:spPr>
          <a:xfrm>
            <a:off x="6553200" y="6245225"/>
            <a:ext cx="2133600" cy="476250"/>
          </a:xfrm>
          <a:prstGeom prst="rect">
            <a:avLst/>
          </a:prstGeom>
        </p:spPr>
        <p:txBody>
          <a:bodyPr/>
          <a:lstStyle>
            <a:lvl1pPr>
              <a:defRPr/>
            </a:lvl1pPr>
          </a:lstStyle>
          <a:p>
            <a:pPr>
              <a:defRPr/>
            </a:pPr>
            <a:fld id="{C5424AE8-78F8-144E-A4FE-553D35E590AD}"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524000"/>
            <a:ext cx="4038600" cy="4533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524000"/>
            <a:ext cx="4038600" cy="4533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xfrm>
            <a:off x="6553200" y="6245225"/>
            <a:ext cx="2133600" cy="476250"/>
          </a:xfrm>
          <a:prstGeom prst="rect">
            <a:avLst/>
          </a:prstGeom>
        </p:spPr>
        <p:txBody>
          <a:bodyPr/>
          <a:lstStyle>
            <a:lvl1pPr>
              <a:defRPr/>
            </a:lvl1pPr>
          </a:lstStyle>
          <a:p>
            <a:pPr>
              <a:defRPr/>
            </a:pPr>
            <a:fld id="{10EDA8B8-D04C-214E-83CE-5B60915F9360}"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10"/>
          </p:nvPr>
        </p:nvSpPr>
        <p:spPr>
          <a:xfrm>
            <a:off x="6553200" y="6245225"/>
            <a:ext cx="2133600" cy="476250"/>
          </a:xfrm>
          <a:prstGeom prst="rect">
            <a:avLst/>
          </a:prstGeom>
        </p:spPr>
        <p:txBody>
          <a:bodyPr/>
          <a:lstStyle>
            <a:lvl1pPr>
              <a:defRPr/>
            </a:lvl1pPr>
          </a:lstStyle>
          <a:p>
            <a:pPr>
              <a:defRPr/>
            </a:pPr>
            <a:fld id="{815261A5-F588-D34E-A84B-E514DA90C9A0}"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xfrm>
            <a:off x="6553200" y="6245225"/>
            <a:ext cx="2133600" cy="476250"/>
          </a:xfrm>
          <a:prstGeom prst="rect">
            <a:avLst/>
          </a:prstGeom>
        </p:spPr>
        <p:txBody>
          <a:bodyPr/>
          <a:lstStyle>
            <a:lvl1pPr>
              <a:defRPr/>
            </a:lvl1pPr>
          </a:lstStyle>
          <a:p>
            <a:pPr>
              <a:defRPr/>
            </a:pPr>
            <a:fld id="{47CC725B-9C86-6E43-AAF9-1A329DDB234C}"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6553200" y="6245225"/>
            <a:ext cx="2133600" cy="476250"/>
          </a:xfrm>
          <a:prstGeom prst="rect">
            <a:avLst/>
          </a:prstGeom>
        </p:spPr>
        <p:txBody>
          <a:bodyPr/>
          <a:lstStyle>
            <a:lvl1pPr>
              <a:defRPr/>
            </a:lvl1pPr>
          </a:lstStyle>
          <a:p>
            <a:pPr>
              <a:defRPr/>
            </a:pPr>
            <a:fld id="{CB9A03EE-8AFD-D547-9E71-0BD0BE6F934E}"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6553200" y="6245225"/>
            <a:ext cx="2133600" cy="476250"/>
          </a:xfrm>
          <a:prstGeom prst="rect">
            <a:avLst/>
          </a:prstGeom>
        </p:spPr>
        <p:txBody>
          <a:bodyPr/>
          <a:lstStyle>
            <a:lvl1pPr>
              <a:defRPr/>
            </a:lvl1pPr>
          </a:lstStyle>
          <a:p>
            <a:pPr>
              <a:defRPr/>
            </a:pPr>
            <a:fld id="{741F1C61-654F-EF4C-B7CF-635108DFC60F}"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hasCustomPrompt="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6553200" y="6245225"/>
            <a:ext cx="2133600" cy="476250"/>
          </a:xfrm>
          <a:prstGeom prst="rect">
            <a:avLst/>
          </a:prstGeom>
        </p:spPr>
        <p:txBody>
          <a:bodyPr/>
          <a:lstStyle>
            <a:lvl1pPr>
              <a:defRPr/>
            </a:lvl1pPr>
          </a:lstStyle>
          <a:p>
            <a:pPr>
              <a:defRPr/>
            </a:pPr>
            <a:fld id="{77A5825F-7512-8045-B403-CF218AA2013E}"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bwMode="auto">
          <a:xfrm>
            <a:off x="457200" y="609600"/>
            <a:ext cx="8229600" cy="808038"/>
          </a:xfrm>
          <a:prstGeom prst="rect">
            <a:avLst/>
          </a:prstGeom>
          <a:noFill/>
          <a:ln>
            <a:noFill/>
          </a:ln>
        </p:spPr>
        <p:txBody>
          <a:bodyPr vert="horz" wrap="square" lIns="91440" tIns="45720" rIns="91440" bIns="45720" numCol="1" anchor="ctr" anchorCtr="0" compatLnSpc="1"/>
          <a:lstStyle/>
          <a:p>
            <a:pPr lvl="0"/>
            <a:r>
              <a:rPr lang="en-US"/>
              <a:t>Click to edit Master title style</a:t>
            </a:r>
          </a:p>
        </p:txBody>
      </p:sp>
      <p:sp>
        <p:nvSpPr>
          <p:cNvPr id="1029" name="Rectangle 3"/>
          <p:cNvSpPr>
            <a:spLocks noGrp="1" noChangeArrowheads="1"/>
          </p:cNvSpPr>
          <p:nvPr>
            <p:ph type="body" idx="1"/>
          </p:nvPr>
        </p:nvSpPr>
        <p:spPr bwMode="auto">
          <a:xfrm>
            <a:off x="457200" y="1524000"/>
            <a:ext cx="8229600" cy="4533900"/>
          </a:xfrm>
          <a:prstGeom prst="rect">
            <a:avLst/>
          </a:prstGeom>
          <a:noFill/>
          <a:ln>
            <a:noFill/>
          </a:ln>
        </p:spPr>
        <p:txBody>
          <a:bodyPr vert="horz" wrap="square" lIns="91440" tIns="45720" rIns="91440" bIns="45720" numCol="1" anchor="t" anchorCtr="0" compatLnSpc="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31" name="Text Box 10"/>
          <p:cNvSpPr txBox="1">
            <a:spLocks noChangeArrowheads="1"/>
          </p:cNvSpPr>
          <p:nvPr/>
        </p:nvSpPr>
        <p:spPr bwMode="auto">
          <a:xfrm>
            <a:off x="4876800" y="98425"/>
            <a:ext cx="4191000" cy="396875"/>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Geneva" charset="0"/>
                <a:cs typeface="Geneva" charset="0"/>
              </a:defRPr>
            </a:lvl1pPr>
            <a:lvl2pPr marL="742950" indent="-285750" eaLnBrk="0" hangingPunct="0">
              <a:defRPr sz="2400">
                <a:solidFill>
                  <a:schemeClr val="tx1"/>
                </a:solidFill>
                <a:latin typeface="Arial" panose="020B0604020202020204" pitchFamily="34" charset="0"/>
                <a:ea typeface="Geneva" charset="0"/>
              </a:defRPr>
            </a:lvl2pPr>
            <a:lvl3pPr marL="1143000" indent="-228600" eaLnBrk="0" hangingPunct="0">
              <a:defRPr sz="2400">
                <a:solidFill>
                  <a:schemeClr val="tx1"/>
                </a:solidFill>
                <a:latin typeface="Arial" panose="020B0604020202020204" pitchFamily="34" charset="0"/>
                <a:ea typeface="Geneva" charset="0"/>
              </a:defRPr>
            </a:lvl3pPr>
            <a:lvl4pPr marL="1600200" indent="-228600" eaLnBrk="0" hangingPunct="0">
              <a:defRPr sz="2400">
                <a:solidFill>
                  <a:schemeClr val="tx1"/>
                </a:solidFill>
                <a:latin typeface="Arial" panose="020B0604020202020204" pitchFamily="34" charset="0"/>
                <a:ea typeface="Geneva" charset="0"/>
              </a:defRPr>
            </a:lvl4pPr>
            <a:lvl5pPr marL="2057400" indent="-228600" eaLnBrk="0" hangingPunct="0">
              <a:defRPr sz="2400">
                <a:solidFill>
                  <a:schemeClr val="tx1"/>
                </a:solidFill>
                <a:latin typeface="Arial" panose="020B0604020202020204" pitchFamily="34" charset="0"/>
                <a:ea typeface="Geneva"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Geneva"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Geneva"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Geneva"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Geneva" charset="0"/>
              </a:defRPr>
            </a:lvl9pPr>
          </a:lstStyle>
          <a:p>
            <a:pPr algn="r" eaLnBrk="1" hangingPunct="1">
              <a:spcBef>
                <a:spcPct val="50000"/>
              </a:spcBef>
              <a:defRPr/>
            </a:pPr>
            <a:endParaRPr lang="en-US" sz="2000">
              <a:solidFill>
                <a:schemeClr val="bg1"/>
              </a:solidFill>
            </a:endParaRPr>
          </a:p>
        </p:txBody>
      </p:sp>
      <p:cxnSp>
        <p:nvCxnSpPr>
          <p:cNvPr id="10" name="Straight Connector 9"/>
          <p:cNvCxnSpPr/>
          <p:nvPr/>
        </p:nvCxnSpPr>
        <p:spPr>
          <a:xfrm>
            <a:off x="0" y="558800"/>
            <a:ext cx="9144000" cy="6350"/>
          </a:xfrm>
          <a:prstGeom prst="line">
            <a:avLst/>
          </a:prstGeom>
          <a:ln w="3175" cmpd="sng">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pic>
        <p:nvPicPr>
          <p:cNvPr id="11" name="Picture 10" descr="RU_LOGOTYPE_CMYK.jpg"/>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393700" y="132522"/>
            <a:ext cx="1435100" cy="38506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1" fontAlgn="base" hangingPunct="1">
        <a:spcBef>
          <a:spcPct val="0"/>
        </a:spcBef>
        <a:spcAft>
          <a:spcPct val="0"/>
        </a:spcAft>
        <a:defRPr sz="3000">
          <a:solidFill>
            <a:schemeClr val="tx2"/>
          </a:solidFill>
          <a:latin typeface="+mj-lt"/>
          <a:ea typeface="ヒラギノ角ゴ Pro W3" charset="0"/>
          <a:cs typeface="Geneva" charset="0"/>
        </a:defRPr>
      </a:lvl1pPr>
      <a:lvl2pPr algn="l" rtl="0" eaLnBrk="1" fontAlgn="base" hangingPunct="1">
        <a:spcBef>
          <a:spcPct val="0"/>
        </a:spcBef>
        <a:spcAft>
          <a:spcPct val="0"/>
        </a:spcAft>
        <a:defRPr sz="3000">
          <a:solidFill>
            <a:schemeClr val="tx2"/>
          </a:solidFill>
          <a:latin typeface="Arial" panose="020B0604020202020204" pitchFamily="34" charset="0"/>
          <a:ea typeface="ヒラギノ角ゴ Pro W3" charset="0"/>
          <a:cs typeface="Geneva" charset="0"/>
        </a:defRPr>
      </a:lvl2pPr>
      <a:lvl3pPr algn="l" rtl="0" eaLnBrk="1" fontAlgn="base" hangingPunct="1">
        <a:spcBef>
          <a:spcPct val="0"/>
        </a:spcBef>
        <a:spcAft>
          <a:spcPct val="0"/>
        </a:spcAft>
        <a:defRPr sz="3000">
          <a:solidFill>
            <a:schemeClr val="tx2"/>
          </a:solidFill>
          <a:latin typeface="Arial" panose="020B0604020202020204" pitchFamily="34" charset="0"/>
          <a:ea typeface="ヒラギノ角ゴ Pro W3" charset="0"/>
          <a:cs typeface="Geneva" charset="0"/>
        </a:defRPr>
      </a:lvl3pPr>
      <a:lvl4pPr algn="l" rtl="0" eaLnBrk="1" fontAlgn="base" hangingPunct="1">
        <a:spcBef>
          <a:spcPct val="0"/>
        </a:spcBef>
        <a:spcAft>
          <a:spcPct val="0"/>
        </a:spcAft>
        <a:defRPr sz="3000">
          <a:solidFill>
            <a:schemeClr val="tx2"/>
          </a:solidFill>
          <a:latin typeface="Arial" panose="020B0604020202020204" pitchFamily="34" charset="0"/>
          <a:ea typeface="ヒラギノ角ゴ Pro W3" charset="0"/>
          <a:cs typeface="Geneva" charset="0"/>
        </a:defRPr>
      </a:lvl4pPr>
      <a:lvl5pPr algn="l" rtl="0" eaLnBrk="1" fontAlgn="base" hangingPunct="1">
        <a:spcBef>
          <a:spcPct val="0"/>
        </a:spcBef>
        <a:spcAft>
          <a:spcPct val="0"/>
        </a:spcAft>
        <a:defRPr sz="3000">
          <a:solidFill>
            <a:schemeClr val="tx2"/>
          </a:solidFill>
          <a:latin typeface="Arial" panose="020B0604020202020204" pitchFamily="34" charset="0"/>
          <a:ea typeface="ヒラギノ角ゴ Pro W3" charset="0"/>
          <a:cs typeface="Geneva" charset="0"/>
        </a:defRPr>
      </a:lvl5pPr>
      <a:lvl6pPr marL="457200" algn="l" rtl="0" eaLnBrk="1" fontAlgn="base" hangingPunct="1">
        <a:spcBef>
          <a:spcPct val="0"/>
        </a:spcBef>
        <a:spcAft>
          <a:spcPct val="0"/>
        </a:spcAft>
        <a:defRPr sz="3000">
          <a:solidFill>
            <a:schemeClr val="tx2"/>
          </a:solidFill>
          <a:latin typeface="Arial" panose="020B0604020202020204" pitchFamily="34" charset="0"/>
        </a:defRPr>
      </a:lvl6pPr>
      <a:lvl7pPr marL="914400" algn="l" rtl="0" eaLnBrk="1" fontAlgn="base" hangingPunct="1">
        <a:spcBef>
          <a:spcPct val="0"/>
        </a:spcBef>
        <a:spcAft>
          <a:spcPct val="0"/>
        </a:spcAft>
        <a:defRPr sz="3000">
          <a:solidFill>
            <a:schemeClr val="tx2"/>
          </a:solidFill>
          <a:latin typeface="Arial" panose="020B0604020202020204" pitchFamily="34" charset="0"/>
        </a:defRPr>
      </a:lvl7pPr>
      <a:lvl8pPr marL="1371600" algn="l" rtl="0" eaLnBrk="1" fontAlgn="base" hangingPunct="1">
        <a:spcBef>
          <a:spcPct val="0"/>
        </a:spcBef>
        <a:spcAft>
          <a:spcPct val="0"/>
        </a:spcAft>
        <a:defRPr sz="3000">
          <a:solidFill>
            <a:schemeClr val="tx2"/>
          </a:solidFill>
          <a:latin typeface="Arial" panose="020B0604020202020204" pitchFamily="34" charset="0"/>
        </a:defRPr>
      </a:lvl8pPr>
      <a:lvl9pPr marL="1828800" algn="l" rtl="0" eaLnBrk="1" fontAlgn="base" hangingPunct="1">
        <a:spcBef>
          <a:spcPct val="0"/>
        </a:spcBef>
        <a:spcAft>
          <a:spcPct val="0"/>
        </a:spcAft>
        <a:defRPr sz="3000">
          <a:solidFill>
            <a:schemeClr val="tx2"/>
          </a:solidFill>
          <a:latin typeface="Arial" panose="020B0604020202020204" pitchFamily="34" charset="0"/>
        </a:defRPr>
      </a:lvl9pPr>
    </p:titleStyle>
    <p:bodyStyle>
      <a:lvl1pPr marL="342900" indent="-342900" algn="l" rtl="0" eaLnBrk="1" fontAlgn="base" hangingPunct="1">
        <a:spcBef>
          <a:spcPct val="20000"/>
        </a:spcBef>
        <a:spcAft>
          <a:spcPct val="0"/>
        </a:spcAft>
        <a:buChar char="•"/>
        <a:defRPr sz="2200">
          <a:solidFill>
            <a:schemeClr val="tx2"/>
          </a:solidFill>
          <a:latin typeface="+mn-lt"/>
          <a:ea typeface="ヒラギノ角ゴ Pro W3" charset="0"/>
          <a:cs typeface="Geneva" charset="0"/>
        </a:defRPr>
      </a:lvl1pPr>
      <a:lvl2pPr marL="742950" indent="-285750" algn="l" rtl="0" eaLnBrk="1" fontAlgn="base" hangingPunct="1">
        <a:spcBef>
          <a:spcPct val="20000"/>
        </a:spcBef>
        <a:spcAft>
          <a:spcPct val="0"/>
        </a:spcAft>
        <a:buChar char="–"/>
        <a:defRPr>
          <a:solidFill>
            <a:schemeClr val="tx2"/>
          </a:solidFill>
          <a:latin typeface="+mn-lt"/>
          <a:ea typeface="Geneva" charset="0"/>
          <a:cs typeface="Geneva" charset="0"/>
        </a:defRPr>
      </a:lvl2pPr>
      <a:lvl3pPr marL="1143000" indent="-228600" algn="l" rtl="0" eaLnBrk="1" fontAlgn="base" hangingPunct="1">
        <a:spcBef>
          <a:spcPct val="20000"/>
        </a:spcBef>
        <a:spcAft>
          <a:spcPct val="0"/>
        </a:spcAft>
        <a:buChar char="•"/>
        <a:defRPr sz="1600">
          <a:solidFill>
            <a:schemeClr val="tx2"/>
          </a:solidFill>
          <a:latin typeface="+mn-lt"/>
          <a:ea typeface="Geneva" charset="0"/>
          <a:cs typeface="Geneva" charset="0"/>
        </a:defRPr>
      </a:lvl3pPr>
      <a:lvl4pPr marL="1600200" indent="-228600" algn="l" rtl="0" eaLnBrk="1" fontAlgn="base" hangingPunct="1">
        <a:spcBef>
          <a:spcPct val="20000"/>
        </a:spcBef>
        <a:spcAft>
          <a:spcPct val="0"/>
        </a:spcAft>
        <a:buChar char="–"/>
        <a:defRPr sz="1400">
          <a:solidFill>
            <a:schemeClr val="tx2"/>
          </a:solidFill>
          <a:latin typeface="+mn-lt"/>
          <a:ea typeface="Geneva" charset="0"/>
          <a:cs typeface="Geneva" charset="0"/>
        </a:defRPr>
      </a:lvl4pPr>
      <a:lvl5pPr marL="2057400" indent="-228600" algn="l" rtl="0" eaLnBrk="1" fontAlgn="base" hangingPunct="1">
        <a:spcBef>
          <a:spcPct val="20000"/>
        </a:spcBef>
        <a:spcAft>
          <a:spcPct val="0"/>
        </a:spcAft>
        <a:buChar char="»"/>
        <a:defRPr sz="1400">
          <a:solidFill>
            <a:schemeClr val="tx2"/>
          </a:solidFill>
          <a:latin typeface="+mn-lt"/>
          <a:ea typeface="Geneva" charset="0"/>
          <a:cs typeface="Geneva" charset="0"/>
        </a:defRPr>
      </a:lvl5pPr>
      <a:lvl6pPr marL="2514600" indent="-228600" algn="l" rtl="0" eaLnBrk="1" fontAlgn="base" hangingPunct="1">
        <a:spcBef>
          <a:spcPct val="20000"/>
        </a:spcBef>
        <a:spcAft>
          <a:spcPct val="0"/>
        </a:spcAft>
        <a:buChar char="»"/>
        <a:defRPr sz="1400">
          <a:solidFill>
            <a:srgbClr val="5F5F5F"/>
          </a:solidFill>
          <a:latin typeface="+mn-lt"/>
        </a:defRPr>
      </a:lvl6pPr>
      <a:lvl7pPr marL="2971800" indent="-228600" algn="l" rtl="0" eaLnBrk="1" fontAlgn="base" hangingPunct="1">
        <a:spcBef>
          <a:spcPct val="20000"/>
        </a:spcBef>
        <a:spcAft>
          <a:spcPct val="0"/>
        </a:spcAft>
        <a:buChar char="»"/>
        <a:defRPr sz="1400">
          <a:solidFill>
            <a:srgbClr val="5F5F5F"/>
          </a:solidFill>
          <a:latin typeface="+mn-lt"/>
        </a:defRPr>
      </a:lvl7pPr>
      <a:lvl8pPr marL="3429000" indent="-228600" algn="l" rtl="0" eaLnBrk="1" fontAlgn="base" hangingPunct="1">
        <a:spcBef>
          <a:spcPct val="20000"/>
        </a:spcBef>
        <a:spcAft>
          <a:spcPct val="0"/>
        </a:spcAft>
        <a:buChar char="»"/>
        <a:defRPr sz="1400">
          <a:solidFill>
            <a:srgbClr val="5F5F5F"/>
          </a:solidFill>
          <a:latin typeface="+mn-lt"/>
        </a:defRPr>
      </a:lvl8pPr>
      <a:lvl9pPr marL="3886200" indent="-228600" algn="l" rtl="0" eaLnBrk="1" fontAlgn="base" hangingPunct="1">
        <a:spcBef>
          <a:spcPct val="20000"/>
        </a:spcBef>
        <a:spcAft>
          <a:spcPct val="0"/>
        </a:spcAft>
        <a:buChar char="»"/>
        <a:defRPr sz="1400">
          <a:solidFill>
            <a:srgbClr val="5F5F5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microsoft.com/office/2007/relationships/media" Target="../media/media3.mp4"/><Relationship Id="rId7" Type="http://schemas.openxmlformats.org/officeDocument/2006/relationships/image" Target="../media/image23.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2.png"/><Relationship Id="rId5" Type="http://schemas.openxmlformats.org/officeDocument/2006/relationships/slideLayout" Target="../slideLayouts/slideLayout2.xml"/><Relationship Id="rId4" Type="http://schemas.openxmlformats.org/officeDocument/2006/relationships/video" Target="../media/media3.mp4"/></Relationships>
</file>

<file path=ppt/slides/_rels/slide43.xml.rels><?xml version="1.0" encoding="UTF-8" standalone="yes"?>
<Relationships xmlns="http://schemas.openxmlformats.org/package/2006/relationships"><Relationship Id="rId3" Type="http://schemas.microsoft.com/office/2007/relationships/media" Target="../media/media5.mp4"/><Relationship Id="rId7" Type="http://schemas.openxmlformats.org/officeDocument/2006/relationships/image" Target="../media/image25.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4.png"/><Relationship Id="rId5" Type="http://schemas.openxmlformats.org/officeDocument/2006/relationships/slideLayout" Target="../slideLayouts/slideLayout2.xml"/><Relationship Id="rId4" Type="http://schemas.openxmlformats.org/officeDocument/2006/relationships/video" Target="../media/media5.mp4"/></Relationships>
</file>

<file path=ppt/slides/_rels/slide44.xml.rels><?xml version="1.0" encoding="UTF-8" standalone="yes"?>
<Relationships xmlns="http://schemas.openxmlformats.org/package/2006/relationships"><Relationship Id="rId3" Type="http://schemas.microsoft.com/office/2007/relationships/media" Target="../media/media7.mp4"/><Relationship Id="rId7" Type="http://schemas.openxmlformats.org/officeDocument/2006/relationships/image" Target="../media/image27.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26.png"/><Relationship Id="rId5" Type="http://schemas.openxmlformats.org/officeDocument/2006/relationships/slideLayout" Target="../slideLayouts/slideLayout2.xml"/><Relationship Id="rId4" Type="http://schemas.openxmlformats.org/officeDocument/2006/relationships/video" Target="../media/media7.mp4"/></Relationships>
</file>

<file path=ppt/slides/_rels/slide45.xml.rels><?xml version="1.0" encoding="UTF-8" standalone="yes"?>
<Relationships xmlns="http://schemas.openxmlformats.org/package/2006/relationships"><Relationship Id="rId3" Type="http://schemas.microsoft.com/office/2007/relationships/media" Target="../media/media9.mp4"/><Relationship Id="rId7" Type="http://schemas.openxmlformats.org/officeDocument/2006/relationships/image" Target="../media/image29.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28.png"/><Relationship Id="rId5" Type="http://schemas.openxmlformats.org/officeDocument/2006/relationships/slideLayout" Target="../slideLayouts/slideLayout2.xml"/><Relationship Id="rId4" Type="http://schemas.openxmlformats.org/officeDocument/2006/relationships/video" Target="../media/media9.mp4"/></Relationships>
</file>

<file path=ppt/slides/_rels/slide46.xml.rels><?xml version="1.0" encoding="UTF-8" standalone="yes"?>
<Relationships xmlns="http://schemas.openxmlformats.org/package/2006/relationships"><Relationship Id="rId3" Type="http://schemas.microsoft.com/office/2007/relationships/media" Target="../media/media11.mp4"/><Relationship Id="rId7" Type="http://schemas.openxmlformats.org/officeDocument/2006/relationships/image" Target="../media/image31.png"/><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image" Target="../media/image30.png"/><Relationship Id="rId5" Type="http://schemas.openxmlformats.org/officeDocument/2006/relationships/slideLayout" Target="../slideLayouts/slideLayout2.xml"/><Relationship Id="rId4" Type="http://schemas.openxmlformats.org/officeDocument/2006/relationships/video" Target="../media/media11.mp4"/></Relationships>
</file>

<file path=ppt/slides/_rels/slide47.xml.rels><?xml version="1.0" encoding="UTF-8" standalone="yes"?>
<Relationships xmlns="http://schemas.openxmlformats.org/package/2006/relationships"><Relationship Id="rId3" Type="http://schemas.microsoft.com/office/2007/relationships/media" Target="../media/media13.mp4"/><Relationship Id="rId7" Type="http://schemas.openxmlformats.org/officeDocument/2006/relationships/image" Target="../media/image33.png"/><Relationship Id="rId2" Type="http://schemas.openxmlformats.org/officeDocument/2006/relationships/video" Target="../media/media12.mp4"/><Relationship Id="rId1" Type="http://schemas.microsoft.com/office/2007/relationships/media" Target="../media/media12.mp4"/><Relationship Id="rId6" Type="http://schemas.openxmlformats.org/officeDocument/2006/relationships/image" Target="../media/image32.png"/><Relationship Id="rId5" Type="http://schemas.openxmlformats.org/officeDocument/2006/relationships/slideLayout" Target="../slideLayouts/slideLayout2.xml"/><Relationship Id="rId4" Type="http://schemas.openxmlformats.org/officeDocument/2006/relationships/video" Target="../media/media13.mp4"/></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openai.com/blog/emergent-tool-us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papers.nips.cc/paper/7975-multi-agent-generative-adversarial-imitation-learning"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oleObject" Target="../embeddings/oleObject1.bin"/><Relationship Id="rId7"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4.wmf"/><Relationship Id="rId5" Type="http://schemas.openxmlformats.org/officeDocument/2006/relationships/oleObject" Target="../embeddings/oleObject2.bin"/><Relationship Id="rId4" Type="http://schemas.openxmlformats.org/officeDocument/2006/relationships/image" Target="../media/image3.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ctrTitle"/>
          </p:nvPr>
        </p:nvSpPr>
        <p:spPr>
          <a:xfrm>
            <a:off x="685800" y="2192569"/>
            <a:ext cx="7772400" cy="1470025"/>
          </a:xfrm>
        </p:spPr>
        <p:txBody>
          <a:bodyPr/>
          <a:lstStyle/>
          <a:p>
            <a:r>
              <a:rPr lang="en-US" altLang="zh-CN" sz="3200" b="1" kern="1200" dirty="0">
                <a:solidFill>
                  <a:prstClr val="black"/>
                </a:solidFill>
                <a:latin typeface="Calibri Light" panose="020F0302020204030204"/>
                <a:ea typeface="等线 Light" panose="02010600030101010101" pitchFamily="2" charset="-122"/>
                <a:cs typeface="+mj-cs"/>
              </a:rPr>
              <a:t>Imitation Learning and Reinforcement Learning </a:t>
            </a:r>
            <a:br>
              <a:rPr lang="en-US" altLang="zh-CN" sz="3200" b="1" kern="1200" dirty="0">
                <a:solidFill>
                  <a:prstClr val="black"/>
                </a:solidFill>
                <a:latin typeface="Calibri Light" panose="020F0302020204030204"/>
                <a:ea typeface="等线 Light" panose="02010600030101010101" pitchFamily="2" charset="-122"/>
                <a:cs typeface="+mj-cs"/>
              </a:rPr>
            </a:br>
            <a:r>
              <a:rPr lang="en-US" altLang="zh-CN" sz="3200" b="1" kern="1200" dirty="0">
                <a:solidFill>
                  <a:prstClr val="black"/>
                </a:solidFill>
                <a:latin typeface="Calibri Light" panose="020F0302020204030204"/>
                <a:ea typeface="等线 Light" panose="02010600030101010101" pitchFamily="2" charset="-122"/>
                <a:cs typeface="+mj-cs"/>
              </a:rPr>
              <a:t>in Escape &amp; Chase Games</a:t>
            </a:r>
            <a:endParaRPr lang="en-US" sz="3200" dirty="0">
              <a:latin typeface="Arial" panose="020B0604020202020204" pitchFamily="34" charset="0"/>
            </a:endParaRPr>
          </a:p>
        </p:txBody>
      </p:sp>
      <p:sp>
        <p:nvSpPr>
          <p:cNvPr id="13314" name="Rectangle 3"/>
          <p:cNvSpPr>
            <a:spLocks noGrp="1" noChangeArrowheads="1"/>
          </p:cNvSpPr>
          <p:nvPr>
            <p:ph type="subTitle" idx="1"/>
          </p:nvPr>
        </p:nvSpPr>
        <p:spPr>
          <a:xfrm>
            <a:off x="5841310" y="4244951"/>
            <a:ext cx="2304288" cy="841248"/>
          </a:xfrm>
        </p:spPr>
        <p:txBody>
          <a:bodyPr/>
          <a:lstStyle/>
          <a:p>
            <a:pPr eaLnBrk="1" hangingPunct="1"/>
            <a:r>
              <a:rPr lang="en-US" sz="2000" dirty="0" err="1">
                <a:latin typeface="Arial" panose="020B0604020202020204" pitchFamily="34" charset="0"/>
              </a:rPr>
              <a:t>Ruolin</a:t>
            </a:r>
            <a:r>
              <a:rPr lang="en-US" sz="2000" dirty="0">
                <a:latin typeface="Arial" panose="020B0604020202020204" pitchFamily="34" charset="0"/>
              </a:rPr>
              <a:t> </a:t>
            </a:r>
            <a:r>
              <a:rPr lang="en-US" altLang="zh-CN" sz="2000" dirty="0">
                <a:latin typeface="Arial" panose="020B0604020202020204" pitchFamily="34" charset="0"/>
              </a:rPr>
              <a:t>Qu</a:t>
            </a:r>
            <a:endParaRPr lang="en-US" sz="2000" dirty="0">
              <a:latin typeface="Arial" panose="020B0604020202020204" pitchFamily="34" charset="0"/>
            </a:endParaRPr>
          </a:p>
        </p:txBody>
      </p:sp>
      <p:sp>
        <p:nvSpPr>
          <p:cNvPr id="4" name="Rectangle 3"/>
          <p:cNvSpPr txBox="1">
            <a:spLocks noChangeArrowheads="1"/>
          </p:cNvSpPr>
          <p:nvPr/>
        </p:nvSpPr>
        <p:spPr bwMode="auto">
          <a:xfrm>
            <a:off x="1232734" y="4244951"/>
            <a:ext cx="2304288" cy="841248"/>
          </a:xfrm>
          <a:prstGeom prst="rect">
            <a:avLst/>
          </a:prstGeom>
          <a:noFill/>
          <a:ln>
            <a:noFill/>
          </a:ln>
        </p:spPr>
        <p:txBody>
          <a:bodyPr vert="horz" wrap="square" lIns="91440" tIns="45720" rIns="91440" bIns="45720" numCol="1" anchor="t" anchorCtr="0" compatLnSpc="1"/>
          <a:lstStyle>
            <a:lvl1pPr marL="0" indent="0" algn="ctr" rtl="0" eaLnBrk="1" fontAlgn="base" hangingPunct="1">
              <a:spcBef>
                <a:spcPct val="20000"/>
              </a:spcBef>
              <a:spcAft>
                <a:spcPct val="0"/>
              </a:spcAft>
              <a:buFontTx/>
              <a:buNone/>
              <a:defRPr sz="2200">
                <a:solidFill>
                  <a:schemeClr val="tx1"/>
                </a:solidFill>
                <a:latin typeface="+mn-lt"/>
                <a:ea typeface="ヒラギノ角ゴ Pro W3" charset="0"/>
                <a:cs typeface="Geneva" charset="0"/>
              </a:defRPr>
            </a:lvl1pPr>
            <a:lvl2pPr marL="742950" indent="-285750" algn="l" rtl="0" eaLnBrk="1" fontAlgn="base" hangingPunct="1">
              <a:spcBef>
                <a:spcPct val="20000"/>
              </a:spcBef>
              <a:spcAft>
                <a:spcPct val="0"/>
              </a:spcAft>
              <a:buChar char="–"/>
              <a:defRPr>
                <a:solidFill>
                  <a:schemeClr val="tx2"/>
                </a:solidFill>
                <a:latin typeface="+mn-lt"/>
                <a:ea typeface="Geneva" charset="0"/>
                <a:cs typeface="Geneva" charset="0"/>
              </a:defRPr>
            </a:lvl2pPr>
            <a:lvl3pPr marL="1143000" indent="-228600" algn="l" rtl="0" eaLnBrk="1" fontAlgn="base" hangingPunct="1">
              <a:spcBef>
                <a:spcPct val="20000"/>
              </a:spcBef>
              <a:spcAft>
                <a:spcPct val="0"/>
              </a:spcAft>
              <a:buChar char="•"/>
              <a:defRPr sz="1600">
                <a:solidFill>
                  <a:schemeClr val="tx2"/>
                </a:solidFill>
                <a:latin typeface="+mn-lt"/>
                <a:ea typeface="Geneva" charset="0"/>
                <a:cs typeface="Geneva" charset="0"/>
              </a:defRPr>
            </a:lvl3pPr>
            <a:lvl4pPr marL="1600200" indent="-228600" algn="l" rtl="0" eaLnBrk="1" fontAlgn="base" hangingPunct="1">
              <a:spcBef>
                <a:spcPct val="20000"/>
              </a:spcBef>
              <a:spcAft>
                <a:spcPct val="0"/>
              </a:spcAft>
              <a:buChar char="–"/>
              <a:defRPr sz="1400">
                <a:solidFill>
                  <a:schemeClr val="tx2"/>
                </a:solidFill>
                <a:latin typeface="+mn-lt"/>
                <a:ea typeface="Geneva" charset="0"/>
                <a:cs typeface="Geneva" charset="0"/>
              </a:defRPr>
            </a:lvl4pPr>
            <a:lvl5pPr marL="2057400" indent="-228600" algn="l" rtl="0" eaLnBrk="1" fontAlgn="base" hangingPunct="1">
              <a:spcBef>
                <a:spcPct val="20000"/>
              </a:spcBef>
              <a:spcAft>
                <a:spcPct val="0"/>
              </a:spcAft>
              <a:buChar char="»"/>
              <a:defRPr sz="1400">
                <a:solidFill>
                  <a:schemeClr val="tx2"/>
                </a:solidFill>
                <a:latin typeface="+mn-lt"/>
                <a:ea typeface="Geneva" charset="0"/>
                <a:cs typeface="Geneva" charset="0"/>
              </a:defRPr>
            </a:lvl5pPr>
            <a:lvl6pPr marL="2514600" indent="-228600" algn="l" rtl="0" eaLnBrk="1" fontAlgn="base" hangingPunct="1">
              <a:spcBef>
                <a:spcPct val="20000"/>
              </a:spcBef>
              <a:spcAft>
                <a:spcPct val="0"/>
              </a:spcAft>
              <a:buChar char="»"/>
              <a:defRPr sz="1400">
                <a:solidFill>
                  <a:srgbClr val="5F5F5F"/>
                </a:solidFill>
                <a:latin typeface="+mn-lt"/>
              </a:defRPr>
            </a:lvl6pPr>
            <a:lvl7pPr marL="2971800" indent="-228600" algn="l" rtl="0" eaLnBrk="1" fontAlgn="base" hangingPunct="1">
              <a:spcBef>
                <a:spcPct val="20000"/>
              </a:spcBef>
              <a:spcAft>
                <a:spcPct val="0"/>
              </a:spcAft>
              <a:buChar char="»"/>
              <a:defRPr sz="1400">
                <a:solidFill>
                  <a:srgbClr val="5F5F5F"/>
                </a:solidFill>
                <a:latin typeface="+mn-lt"/>
              </a:defRPr>
            </a:lvl7pPr>
            <a:lvl8pPr marL="3429000" indent="-228600" algn="l" rtl="0" eaLnBrk="1" fontAlgn="base" hangingPunct="1">
              <a:spcBef>
                <a:spcPct val="20000"/>
              </a:spcBef>
              <a:spcAft>
                <a:spcPct val="0"/>
              </a:spcAft>
              <a:buChar char="»"/>
              <a:defRPr sz="1400">
                <a:solidFill>
                  <a:srgbClr val="5F5F5F"/>
                </a:solidFill>
                <a:latin typeface="+mn-lt"/>
              </a:defRPr>
            </a:lvl8pPr>
            <a:lvl9pPr marL="3886200" indent="-228600" algn="l" rtl="0" eaLnBrk="1" fontAlgn="base" hangingPunct="1">
              <a:spcBef>
                <a:spcPct val="20000"/>
              </a:spcBef>
              <a:spcAft>
                <a:spcPct val="0"/>
              </a:spcAft>
              <a:buChar char="»"/>
              <a:defRPr sz="1400">
                <a:solidFill>
                  <a:srgbClr val="5F5F5F"/>
                </a:solidFill>
                <a:latin typeface="+mn-lt"/>
              </a:defRPr>
            </a:lvl9pPr>
          </a:lstStyle>
          <a:p>
            <a:r>
              <a:rPr lang="en-US" sz="2000" kern="0" dirty="0" err="1">
                <a:latin typeface="Arial" panose="020B0604020202020204" pitchFamily="34" charset="0"/>
              </a:rPr>
              <a:t>Yunao</a:t>
            </a:r>
            <a:r>
              <a:rPr lang="en-US" sz="2000" kern="0" dirty="0">
                <a:latin typeface="Arial" panose="020B0604020202020204" pitchFamily="34" charset="0"/>
              </a:rPr>
              <a:t> Shen</a:t>
            </a:r>
          </a:p>
        </p:txBody>
      </p:sp>
      <p:sp>
        <p:nvSpPr>
          <p:cNvPr id="5" name="Rectangle 3"/>
          <p:cNvSpPr txBox="1">
            <a:spLocks noChangeArrowheads="1"/>
          </p:cNvSpPr>
          <p:nvPr/>
        </p:nvSpPr>
        <p:spPr bwMode="auto">
          <a:xfrm>
            <a:off x="3537022" y="4244951"/>
            <a:ext cx="2304288" cy="841248"/>
          </a:xfrm>
          <a:prstGeom prst="rect">
            <a:avLst/>
          </a:prstGeom>
          <a:noFill/>
          <a:ln>
            <a:noFill/>
          </a:ln>
        </p:spPr>
        <p:txBody>
          <a:bodyPr vert="horz" wrap="square" lIns="91440" tIns="45720" rIns="91440" bIns="45720" numCol="1" anchor="t" anchorCtr="0" compatLnSpc="1"/>
          <a:lstStyle>
            <a:lvl1pPr marL="0" indent="0" algn="ctr" rtl="0" eaLnBrk="1" fontAlgn="base" hangingPunct="1">
              <a:spcBef>
                <a:spcPct val="20000"/>
              </a:spcBef>
              <a:spcAft>
                <a:spcPct val="0"/>
              </a:spcAft>
              <a:buFontTx/>
              <a:buNone/>
              <a:defRPr sz="2200">
                <a:solidFill>
                  <a:schemeClr val="tx1"/>
                </a:solidFill>
                <a:latin typeface="+mn-lt"/>
                <a:ea typeface="ヒラギノ角ゴ Pro W3" charset="0"/>
                <a:cs typeface="Geneva" charset="0"/>
              </a:defRPr>
            </a:lvl1pPr>
            <a:lvl2pPr marL="742950" indent="-285750" algn="l" rtl="0" eaLnBrk="1" fontAlgn="base" hangingPunct="1">
              <a:spcBef>
                <a:spcPct val="20000"/>
              </a:spcBef>
              <a:spcAft>
                <a:spcPct val="0"/>
              </a:spcAft>
              <a:buChar char="–"/>
              <a:defRPr>
                <a:solidFill>
                  <a:schemeClr val="tx2"/>
                </a:solidFill>
                <a:latin typeface="+mn-lt"/>
                <a:ea typeface="Geneva" charset="0"/>
                <a:cs typeface="Geneva" charset="0"/>
              </a:defRPr>
            </a:lvl2pPr>
            <a:lvl3pPr marL="1143000" indent="-228600" algn="l" rtl="0" eaLnBrk="1" fontAlgn="base" hangingPunct="1">
              <a:spcBef>
                <a:spcPct val="20000"/>
              </a:spcBef>
              <a:spcAft>
                <a:spcPct val="0"/>
              </a:spcAft>
              <a:buChar char="•"/>
              <a:defRPr sz="1600">
                <a:solidFill>
                  <a:schemeClr val="tx2"/>
                </a:solidFill>
                <a:latin typeface="+mn-lt"/>
                <a:ea typeface="Geneva" charset="0"/>
                <a:cs typeface="Geneva" charset="0"/>
              </a:defRPr>
            </a:lvl3pPr>
            <a:lvl4pPr marL="1600200" indent="-228600" algn="l" rtl="0" eaLnBrk="1" fontAlgn="base" hangingPunct="1">
              <a:spcBef>
                <a:spcPct val="20000"/>
              </a:spcBef>
              <a:spcAft>
                <a:spcPct val="0"/>
              </a:spcAft>
              <a:buChar char="–"/>
              <a:defRPr sz="1400">
                <a:solidFill>
                  <a:schemeClr val="tx2"/>
                </a:solidFill>
                <a:latin typeface="+mn-lt"/>
                <a:ea typeface="Geneva" charset="0"/>
                <a:cs typeface="Geneva" charset="0"/>
              </a:defRPr>
            </a:lvl4pPr>
            <a:lvl5pPr marL="2057400" indent="-228600" algn="l" rtl="0" eaLnBrk="1" fontAlgn="base" hangingPunct="1">
              <a:spcBef>
                <a:spcPct val="20000"/>
              </a:spcBef>
              <a:spcAft>
                <a:spcPct val="0"/>
              </a:spcAft>
              <a:buChar char="»"/>
              <a:defRPr sz="1400">
                <a:solidFill>
                  <a:schemeClr val="tx2"/>
                </a:solidFill>
                <a:latin typeface="+mn-lt"/>
                <a:ea typeface="Geneva" charset="0"/>
                <a:cs typeface="Geneva" charset="0"/>
              </a:defRPr>
            </a:lvl5pPr>
            <a:lvl6pPr marL="2514600" indent="-228600" algn="l" rtl="0" eaLnBrk="1" fontAlgn="base" hangingPunct="1">
              <a:spcBef>
                <a:spcPct val="20000"/>
              </a:spcBef>
              <a:spcAft>
                <a:spcPct val="0"/>
              </a:spcAft>
              <a:buChar char="»"/>
              <a:defRPr sz="1400">
                <a:solidFill>
                  <a:srgbClr val="5F5F5F"/>
                </a:solidFill>
                <a:latin typeface="+mn-lt"/>
              </a:defRPr>
            </a:lvl6pPr>
            <a:lvl7pPr marL="2971800" indent="-228600" algn="l" rtl="0" eaLnBrk="1" fontAlgn="base" hangingPunct="1">
              <a:spcBef>
                <a:spcPct val="20000"/>
              </a:spcBef>
              <a:spcAft>
                <a:spcPct val="0"/>
              </a:spcAft>
              <a:buChar char="»"/>
              <a:defRPr sz="1400">
                <a:solidFill>
                  <a:srgbClr val="5F5F5F"/>
                </a:solidFill>
                <a:latin typeface="+mn-lt"/>
              </a:defRPr>
            </a:lvl7pPr>
            <a:lvl8pPr marL="3429000" indent="-228600" algn="l" rtl="0" eaLnBrk="1" fontAlgn="base" hangingPunct="1">
              <a:spcBef>
                <a:spcPct val="20000"/>
              </a:spcBef>
              <a:spcAft>
                <a:spcPct val="0"/>
              </a:spcAft>
              <a:buChar char="»"/>
              <a:defRPr sz="1400">
                <a:solidFill>
                  <a:srgbClr val="5F5F5F"/>
                </a:solidFill>
                <a:latin typeface="+mn-lt"/>
              </a:defRPr>
            </a:lvl8pPr>
            <a:lvl9pPr marL="3886200" indent="-228600" algn="l" rtl="0" eaLnBrk="1" fontAlgn="base" hangingPunct="1">
              <a:spcBef>
                <a:spcPct val="20000"/>
              </a:spcBef>
              <a:spcAft>
                <a:spcPct val="0"/>
              </a:spcAft>
              <a:buChar char="»"/>
              <a:defRPr sz="1400">
                <a:solidFill>
                  <a:srgbClr val="5F5F5F"/>
                </a:solidFill>
                <a:latin typeface="+mn-lt"/>
              </a:defRPr>
            </a:lvl9pPr>
          </a:lstStyle>
          <a:p>
            <a:r>
              <a:rPr lang="en-US" altLang="zh-CN" sz="2000" kern="0" dirty="0" err="1">
                <a:latin typeface="Arial" panose="020B0604020202020204" pitchFamily="34" charset="0"/>
              </a:rPr>
              <a:t>Shengdong</a:t>
            </a:r>
            <a:r>
              <a:rPr lang="en-US" altLang="zh-CN" sz="2000" kern="0" dirty="0">
                <a:latin typeface="Arial" panose="020B0604020202020204" pitchFamily="34" charset="0"/>
              </a:rPr>
              <a:t> Liu</a:t>
            </a:r>
            <a:endParaRPr lang="en-US" sz="2000" kern="0" dirty="0">
              <a:latin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398780" y="603885"/>
            <a:ext cx="6377305" cy="854075"/>
          </a:xfrm>
        </p:spPr>
        <p:txBody>
          <a:bodyPr>
            <a:normAutofit/>
          </a:bodyPr>
          <a:lstStyle/>
          <a:p>
            <a:r>
              <a:rPr lang="en-US"/>
              <a:t>Proposed Solutions: </a:t>
            </a:r>
          </a:p>
        </p:txBody>
      </p:sp>
      <p:sp>
        <p:nvSpPr>
          <p:cNvPr id="7" name="Subtitle 6"/>
          <p:cNvSpPr>
            <a:spLocks noGrp="1"/>
          </p:cNvSpPr>
          <p:nvPr>
            <p:ph type="subTitle" idx="1"/>
          </p:nvPr>
        </p:nvSpPr>
        <p:spPr>
          <a:xfrm>
            <a:off x="29845" y="1099820"/>
            <a:ext cx="4140835" cy="5252085"/>
          </a:xfrm>
        </p:spPr>
        <p:txBody>
          <a:bodyPr>
            <a:normAutofit fontScale="90000"/>
          </a:bodyPr>
          <a:lstStyle/>
          <a:p>
            <a:pPr algn="l"/>
            <a:endParaRPr lang="en-US"/>
          </a:p>
          <a:p>
            <a:pPr algn="l"/>
            <a:r>
              <a:rPr lang="en-US"/>
              <a:t>GAIL, or Generative Adversarial Imitation Learning, is an imitation learning algorithm that uses an adversarial approach.</a:t>
            </a:r>
          </a:p>
          <a:p>
            <a:pPr algn="l"/>
            <a:r>
              <a:rPr lang="en-US"/>
              <a:t>Train a generative model G by having it confuse a discriminative classifier D.</a:t>
            </a:r>
          </a:p>
          <a:p>
            <a:pPr algn="l"/>
            <a:r>
              <a:rPr lang="en-US"/>
              <a:t>The job of D is to distinguish between the distribution of data generated by G and the truedata distribution. </a:t>
            </a:r>
          </a:p>
          <a:p>
            <a:pPr algn="l"/>
            <a:r>
              <a:rPr lang="en-US"/>
              <a:t>When D cannot distinguish data generated by G from the true data, then G has successfully matched the true data.</a:t>
            </a:r>
          </a:p>
        </p:txBody>
      </p:sp>
      <p:pic>
        <p:nvPicPr>
          <p:cNvPr id="8" name="Picture 7"/>
          <p:cNvPicPr>
            <a:picLocks noChangeAspect="1"/>
          </p:cNvPicPr>
          <p:nvPr/>
        </p:nvPicPr>
        <p:blipFill>
          <a:blip r:embed="rId2"/>
          <a:stretch>
            <a:fillRect/>
          </a:stretch>
        </p:blipFill>
        <p:spPr>
          <a:xfrm>
            <a:off x="4041140" y="2487930"/>
            <a:ext cx="5233670" cy="366966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664845" y="1334135"/>
            <a:ext cx="8053705" cy="5631180"/>
          </a:xfrm>
          <a:prstGeom prst="rect">
            <a:avLst/>
          </a:prstGeom>
          <a:noFill/>
        </p:spPr>
        <p:txBody>
          <a:bodyPr wrap="square" rtlCol="0">
            <a:spAutoFit/>
          </a:bodyPr>
          <a:lstStyle/>
          <a:p>
            <a:pPr marL="342900" indent="-342900">
              <a:buFont typeface="Arial" panose="020B0604020202020204" pitchFamily="34" charset="0"/>
              <a:buChar char="•"/>
            </a:pPr>
            <a:r>
              <a:rPr lang="en-US" altLang="zh-CN" dirty="0">
                <a:sym typeface="+mn-ea"/>
              </a:rPr>
              <a:t>In the training process, for each action the agent make, the discriminator produce a reward based on how similar the action is to the actions in the demo.</a:t>
            </a:r>
            <a:endParaRPr lang="en-US" altLang="zh-CN" dirty="0"/>
          </a:p>
          <a:p>
            <a:pPr marL="342900" indent="-342900">
              <a:buFont typeface="Arial" panose="020B0604020202020204" pitchFamily="34" charset="0"/>
              <a:buChar char="•"/>
            </a:pPr>
            <a:endParaRPr lang="en-US" altLang="zh-CN" dirty="0">
              <a:sym typeface="+mn-ea"/>
            </a:endParaRPr>
          </a:p>
          <a:p>
            <a:pPr marL="342900" indent="-342900">
              <a:buFont typeface="Arial" panose="020B0604020202020204" pitchFamily="34" charset="0"/>
              <a:buChar char="•"/>
            </a:pPr>
            <a:r>
              <a:rPr lang="en-US" altLang="zh-CN" dirty="0">
                <a:sym typeface="+mn-ea"/>
              </a:rPr>
              <a:t>After getting the reward received from GAIL, we send it as one of the intrinsic reward signal to the reinforcement learning model. Then the agent would try to maximize the reward, thus encouraging the agent to mimic the behaviors in the demo.</a:t>
            </a:r>
            <a:endParaRPr lang="en-US" altLang="zh-CN" dirty="0"/>
          </a:p>
          <a:p>
            <a:pPr marL="342900" indent="-342900">
              <a:buFont typeface="Arial" panose="020B0604020202020204" pitchFamily="34" charset="0"/>
              <a:buChar char="•"/>
            </a:pPr>
            <a:endParaRPr lang="en-US" altLang="zh-CN" dirty="0">
              <a:sym typeface="+mn-ea"/>
            </a:endParaRPr>
          </a:p>
          <a:p>
            <a:pPr marL="342900" indent="-342900">
              <a:buFont typeface="Arial" panose="020B0604020202020204" pitchFamily="34" charset="0"/>
              <a:buChar char="•"/>
            </a:pPr>
            <a:r>
              <a:rPr lang="en-US" altLang="zh-CN" dirty="0">
                <a:sym typeface="+mn-ea"/>
              </a:rPr>
              <a:t>As the agent making actions more and more similar to the demo actions, the discriminator also keeps training on those more similar actions. Thus the discriminator is becoming more and more accurate. </a:t>
            </a:r>
            <a:endParaRPr lang="zh-CN" altLang="en-US" dirty="0"/>
          </a:p>
          <a:p>
            <a:pPr marL="342900" indent="-342900"/>
            <a:endParaRPr lang="en-US"/>
          </a:p>
        </p:txBody>
      </p:sp>
      <p:sp>
        <p:nvSpPr>
          <p:cNvPr id="3" name="Text Box 2"/>
          <p:cNvSpPr txBox="1"/>
          <p:nvPr/>
        </p:nvSpPr>
        <p:spPr>
          <a:xfrm>
            <a:off x="456565" y="638810"/>
            <a:ext cx="7691120" cy="583565"/>
          </a:xfrm>
          <a:prstGeom prst="rect">
            <a:avLst/>
          </a:prstGeom>
          <a:noFill/>
        </p:spPr>
        <p:txBody>
          <a:bodyPr wrap="square" rtlCol="0">
            <a:spAutoFit/>
          </a:bodyPr>
          <a:lstStyle/>
          <a:p>
            <a:r>
              <a:rPr lang="en-US" sz="3200"/>
              <a:t>GAIL:( </a:t>
            </a:r>
            <a:r>
              <a:rPr lang="en-US" sz="2000"/>
              <a:t>avoid explictly hand-coded reward</a:t>
            </a:r>
            <a:r>
              <a:rPr lang="en-US" sz="3200"/>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stretch>
            <a:fillRect/>
          </a:stretch>
        </p:blipFill>
        <p:spPr>
          <a:xfrm>
            <a:off x="170180" y="1757680"/>
            <a:ext cx="8588375" cy="399859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594995" y="1148080"/>
            <a:ext cx="7618095" cy="5384800"/>
          </a:xfrm>
          <a:prstGeom prst="rect">
            <a:avLst/>
          </a:prstGeom>
          <a:noFill/>
        </p:spPr>
        <p:txBody>
          <a:bodyPr wrap="square" rtlCol="0">
            <a:spAutoFit/>
          </a:bodyPr>
          <a:lstStyle/>
          <a:p>
            <a:r>
              <a:rPr lang="en-US" sz="3200"/>
              <a:t>Reward Setting:</a:t>
            </a:r>
          </a:p>
          <a:p>
            <a:endParaRPr lang="en-US"/>
          </a:p>
          <a:p>
            <a:pPr marL="342900" indent="-342900">
              <a:buFont typeface="Arial" panose="020B0604020202020204" pitchFamily="34" charset="0"/>
              <a:buChar char="•"/>
            </a:pPr>
            <a:r>
              <a:rPr lang="en-US" altLang="zh-CN" dirty="0">
                <a:sym typeface="+mn-ea"/>
              </a:rPr>
              <a:t>Extrinsic reward: the reward gained from environment.</a:t>
            </a:r>
          </a:p>
          <a:p>
            <a:pPr marL="0" indent="0">
              <a:buFont typeface="Arial" panose="020B0604020202020204" pitchFamily="34" charset="0"/>
              <a:buNone/>
            </a:pPr>
            <a:r>
              <a:rPr lang="en-US" altLang="zh-CN" dirty="0">
                <a:sym typeface="+mn-ea"/>
              </a:rPr>
              <a:t>	Escapee: arriving win zone +1. </a:t>
            </a:r>
          </a:p>
          <a:p>
            <a:pPr marL="0" indent="0">
              <a:buFont typeface="Arial" panose="020B0604020202020204" pitchFamily="34" charset="0"/>
              <a:buNone/>
            </a:pPr>
            <a:r>
              <a:rPr lang="en-US" altLang="zh-CN" dirty="0">
                <a:sym typeface="+mn-ea"/>
              </a:rPr>
              <a:t>    	Chaser:  catch the agent +1, times up +1</a:t>
            </a:r>
          </a:p>
          <a:p>
            <a:pPr marL="0" indent="0">
              <a:buFont typeface="Arial" panose="020B0604020202020204" pitchFamily="34" charset="0"/>
              <a:buNone/>
            </a:pPr>
            <a:r>
              <a:rPr lang="en-US" altLang="zh-CN" dirty="0">
                <a:sym typeface="+mn-ea"/>
              </a:rPr>
              <a:t>   Extrinsic reward is triggered by event in environment.</a:t>
            </a:r>
            <a:endParaRPr lang="en-US" altLang="zh-CN" dirty="0"/>
          </a:p>
          <a:p>
            <a:pPr marL="342900" indent="-342900"/>
            <a:endParaRPr lang="en-US" altLang="zh-CN" dirty="0">
              <a:sym typeface="+mn-ea"/>
            </a:endParaRPr>
          </a:p>
          <a:p>
            <a:pPr marL="342900" indent="-342900">
              <a:buFont typeface="Arial" panose="020B0604020202020204" pitchFamily="34" charset="0"/>
              <a:buChar char="•"/>
            </a:pPr>
            <a:r>
              <a:rPr lang="en-US" altLang="zh-CN" dirty="0">
                <a:sym typeface="+mn-ea"/>
              </a:rPr>
              <a:t>Intrinsic reward: the reward gained from inside the agent. </a:t>
            </a:r>
          </a:p>
          <a:p>
            <a:pPr marL="0" indent="0">
              <a:buFont typeface="Arial" panose="020B0604020202020204" pitchFamily="34" charset="0"/>
              <a:buNone/>
            </a:pPr>
            <a:r>
              <a:rPr lang="en-US" altLang="zh-CN" dirty="0">
                <a:sym typeface="+mn-ea"/>
              </a:rPr>
              <a:t>    In GAIL, it’s the reward of being similar to actions in demo. Intrinsic reward is given to the model by itself for actions that is beneficial for future goal.</a:t>
            </a:r>
            <a:endParaRPr lang="zh-CN" altLang="en-US" dirty="0"/>
          </a:p>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nvSpPr>
        <p:spPr>
          <a:xfrm>
            <a:off x="208915" y="693420"/>
            <a:ext cx="3489325" cy="5954395"/>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200"/>
              <a:t>State Space for Escapee:</a:t>
            </a:r>
          </a:p>
          <a:p>
            <a:pPr algn="l"/>
            <a:endParaRPr lang="en-US"/>
          </a:p>
          <a:p>
            <a:pPr marL="342900" indent="-342900" algn="l">
              <a:buFont typeface="Arial" panose="020B0604020202020204" pitchFamily="34" charset="0"/>
              <a:buChar char="•"/>
            </a:pPr>
            <a:r>
              <a:rPr lang="en-US"/>
              <a:t>Where is chaser</a:t>
            </a:r>
          </a:p>
          <a:p>
            <a:pPr marL="342900" indent="-342900" algn="l">
              <a:buFont typeface="Arial" panose="020B0604020202020204" pitchFamily="34" charset="0"/>
              <a:buChar char="•"/>
            </a:pPr>
            <a:endParaRPr lang="en-US"/>
          </a:p>
          <a:p>
            <a:pPr marL="342900" indent="-342900" algn="l">
              <a:buFont typeface="Arial" panose="020B0604020202020204" pitchFamily="34" charset="0"/>
              <a:buChar char="•"/>
            </a:pPr>
            <a:r>
              <a:rPr lang="en-US"/>
              <a:t>Chaser's moving direction &amp; distance</a:t>
            </a:r>
          </a:p>
          <a:p>
            <a:pPr marL="342900" indent="-342900" algn="l">
              <a:buFont typeface="Arial" panose="020B0604020202020204" pitchFamily="34" charset="0"/>
              <a:buChar char="•"/>
            </a:pPr>
            <a:endParaRPr lang="en-US"/>
          </a:p>
          <a:p>
            <a:pPr marL="342900" indent="-342900" algn="l">
              <a:buFont typeface="Arial" panose="020B0604020202020204" pitchFamily="34" charset="0"/>
              <a:buChar char="•"/>
            </a:pPr>
            <a:r>
              <a:rPr lang="en-US">
                <a:sym typeface="+mn-ea"/>
              </a:rPr>
              <a:t>Being chased or not</a:t>
            </a:r>
            <a:endParaRPr lang="en-US"/>
          </a:p>
          <a:p>
            <a:pPr algn="l">
              <a:buFont typeface="Arial" panose="020B0604020202020204" pitchFamily="34" charset="0"/>
            </a:pPr>
            <a:endParaRPr lang="en-US"/>
          </a:p>
          <a:p>
            <a:pPr marL="342900" indent="-342900" algn="l">
              <a:buFont typeface="Arial" panose="020B0604020202020204" pitchFamily="34" charset="0"/>
              <a:buChar char="•"/>
            </a:pPr>
            <a:r>
              <a:rPr lang="en-US"/>
              <a:t>Location, direction velocity itself</a:t>
            </a:r>
          </a:p>
          <a:p>
            <a:pPr marL="342900" indent="-342900" algn="l">
              <a:buFont typeface="Arial" panose="020B0604020202020204" pitchFamily="34" charset="0"/>
              <a:buChar char="•"/>
            </a:pPr>
            <a:endParaRPr lang="en-US"/>
          </a:p>
          <a:p>
            <a:pPr marL="342900" indent="-342900" algn="l">
              <a:buFont typeface="Arial" panose="020B0604020202020204" pitchFamily="34" charset="0"/>
              <a:buChar char="•"/>
            </a:pPr>
            <a:r>
              <a:rPr lang="en-US"/>
              <a:t>Winzon</a:t>
            </a:r>
          </a:p>
          <a:p>
            <a:pPr marL="342900" indent="-342900" algn="l">
              <a:buFont typeface="Arial" panose="020B0604020202020204" pitchFamily="34" charset="0"/>
              <a:buChar char="•"/>
            </a:pPr>
            <a:endParaRPr lang="en-US"/>
          </a:p>
          <a:p>
            <a:pPr marL="342900" indent="-342900" algn="l">
              <a:buFont typeface="Arial" panose="020B0604020202020204" pitchFamily="34" charset="0"/>
              <a:buChar char="•"/>
            </a:pPr>
            <a:r>
              <a:rPr lang="en-US"/>
              <a:t>Raycast(dectecting info e.g walls &amp; agents)</a:t>
            </a:r>
          </a:p>
          <a:p>
            <a:pPr algn="l"/>
            <a:endParaRPr lang="en-US"/>
          </a:p>
        </p:txBody>
      </p:sp>
      <p:pic>
        <p:nvPicPr>
          <p:cNvPr id="4" name="Picture 3"/>
          <p:cNvPicPr>
            <a:picLocks noChangeAspect="1"/>
          </p:cNvPicPr>
          <p:nvPr/>
        </p:nvPicPr>
        <p:blipFill>
          <a:blip r:embed="rId3"/>
          <a:stretch>
            <a:fillRect/>
          </a:stretch>
        </p:blipFill>
        <p:spPr>
          <a:xfrm>
            <a:off x="3430270" y="599440"/>
            <a:ext cx="5688330" cy="4816475"/>
          </a:xfrm>
          <a:prstGeom prst="rect">
            <a:avLst/>
          </a:prstGeom>
        </p:spPr>
      </p:pic>
      <p:pic>
        <p:nvPicPr>
          <p:cNvPr id="5" name="Picture 4"/>
          <p:cNvPicPr>
            <a:picLocks noChangeAspect="1"/>
          </p:cNvPicPr>
          <p:nvPr/>
        </p:nvPicPr>
        <p:blipFill>
          <a:blip r:embed="rId4"/>
          <a:stretch>
            <a:fillRect/>
          </a:stretch>
        </p:blipFill>
        <p:spPr>
          <a:xfrm>
            <a:off x="3587750" y="5415915"/>
            <a:ext cx="5340350" cy="10502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nvSpPr>
        <p:spPr>
          <a:xfrm>
            <a:off x="4983480" y="867410"/>
            <a:ext cx="3655060" cy="600519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sym typeface="+mn-ea"/>
              </a:rPr>
              <a:t>Action Space for Agents:</a:t>
            </a:r>
            <a:endParaRPr lang="en-US"/>
          </a:p>
          <a:p>
            <a:pPr algn="l"/>
            <a:endParaRPr lang="en-US"/>
          </a:p>
          <a:p>
            <a:pPr marL="342900" indent="-342900" algn="l">
              <a:buFont typeface="Arial" panose="020B0604020202020204" pitchFamily="34" charset="0"/>
              <a:buChar char="•"/>
            </a:pPr>
            <a:r>
              <a:rPr lang="en-US">
                <a:sym typeface="+mn-ea"/>
              </a:rPr>
              <a:t>Move Foward</a:t>
            </a:r>
          </a:p>
          <a:p>
            <a:pPr marL="342900" indent="-342900" algn="l">
              <a:buFont typeface="Arial" panose="020B0604020202020204" pitchFamily="34" charset="0"/>
              <a:buChar char="•"/>
            </a:pPr>
            <a:endParaRPr lang="en-US">
              <a:sym typeface="+mn-ea"/>
            </a:endParaRPr>
          </a:p>
          <a:p>
            <a:pPr marL="342900" indent="-342900" algn="l">
              <a:buFont typeface="Arial" panose="020B0604020202020204" pitchFamily="34" charset="0"/>
              <a:buChar char="•"/>
            </a:pPr>
            <a:r>
              <a:rPr lang="en-US">
                <a:sym typeface="+mn-ea"/>
              </a:rPr>
              <a:t>Move Backword</a:t>
            </a:r>
          </a:p>
          <a:p>
            <a:pPr marL="342900" indent="-342900" algn="l">
              <a:buFont typeface="Arial" panose="020B0604020202020204" pitchFamily="34" charset="0"/>
              <a:buChar char="•"/>
            </a:pPr>
            <a:endParaRPr lang="en-US"/>
          </a:p>
          <a:p>
            <a:pPr marL="342900" indent="-342900" algn="l">
              <a:buFont typeface="Arial" panose="020B0604020202020204" pitchFamily="34" charset="0"/>
              <a:buChar char="•"/>
            </a:pPr>
            <a:r>
              <a:rPr lang="en-US">
                <a:sym typeface="+mn-ea"/>
              </a:rPr>
              <a:t>Turn left</a:t>
            </a:r>
          </a:p>
          <a:p>
            <a:pPr marL="342900" indent="-342900" algn="l">
              <a:buFont typeface="Arial" panose="020B0604020202020204" pitchFamily="34" charset="0"/>
              <a:buChar char="•"/>
            </a:pPr>
            <a:endParaRPr lang="en-US"/>
          </a:p>
          <a:p>
            <a:pPr marL="342900" indent="-342900" algn="l">
              <a:buFont typeface="Arial" panose="020B0604020202020204" pitchFamily="34" charset="0"/>
              <a:buChar char="•"/>
            </a:pPr>
            <a:r>
              <a:rPr lang="en-US">
                <a:sym typeface="+mn-ea"/>
              </a:rPr>
              <a:t>Turn right</a:t>
            </a:r>
            <a:endParaRPr lang="en-US"/>
          </a:p>
          <a:p>
            <a:pPr marL="342900" indent="-342900" algn="l"/>
            <a:endParaRPr lang="en-US"/>
          </a:p>
          <a:p>
            <a:pPr algn="l"/>
            <a:endParaRPr lang="en-US"/>
          </a:p>
          <a:p>
            <a:endParaRPr lang="en-US"/>
          </a:p>
        </p:txBody>
      </p:sp>
      <p:sp>
        <p:nvSpPr>
          <p:cNvPr id="2" name="Text Box 1"/>
          <p:cNvSpPr txBox="1"/>
          <p:nvPr/>
        </p:nvSpPr>
        <p:spPr>
          <a:xfrm>
            <a:off x="267970" y="658495"/>
            <a:ext cx="4467225" cy="6554470"/>
          </a:xfrm>
          <a:prstGeom prst="rect">
            <a:avLst/>
          </a:prstGeom>
          <a:noFill/>
        </p:spPr>
        <p:txBody>
          <a:bodyPr wrap="square" rtlCol="0">
            <a:spAutoFit/>
          </a:bodyPr>
          <a:lstStyle/>
          <a:p>
            <a:pPr indent="0">
              <a:buFont typeface="Arial" panose="020B0604020202020204" pitchFamily="34" charset="0"/>
              <a:buNone/>
            </a:pPr>
            <a:r>
              <a:rPr lang="en-US" sz="2800"/>
              <a:t>State Space for Chaser</a:t>
            </a:r>
          </a:p>
          <a:p>
            <a:pPr marL="285750" indent="-285750">
              <a:buFont typeface="Arial" panose="020B0604020202020204" pitchFamily="34" charset="0"/>
              <a:buChar char="•"/>
            </a:pPr>
            <a:endParaRPr lang="en-US" sz="2800"/>
          </a:p>
          <a:p>
            <a:pPr marL="285750" indent="-285750">
              <a:buFont typeface="Arial" panose="020B0604020202020204" pitchFamily="34" charset="0"/>
              <a:buChar char="•"/>
            </a:pPr>
            <a:r>
              <a:rPr lang="en-US" sz="2800"/>
              <a:t>Position of the escaper</a:t>
            </a:r>
          </a:p>
          <a:p>
            <a:pPr marL="285750" indent="-285750">
              <a:buFont typeface="Arial" panose="020B0604020202020204" pitchFamily="34" charset="0"/>
              <a:buChar char="•"/>
            </a:pPr>
            <a:endParaRPr lang="en-US" sz="2800"/>
          </a:p>
          <a:p>
            <a:pPr marL="285750" indent="-285750">
              <a:buFont typeface="Arial" panose="020B0604020202020204" pitchFamily="34" charset="0"/>
              <a:buChar char="•"/>
            </a:pPr>
            <a:r>
              <a:rPr lang="en-US" sz="2800"/>
              <a:t>Whether escaper is being detected</a:t>
            </a:r>
          </a:p>
          <a:p>
            <a:pPr marL="285750" indent="-285750">
              <a:buFont typeface="Arial" panose="020B0604020202020204" pitchFamily="34" charset="0"/>
              <a:buChar char="•"/>
            </a:pPr>
            <a:endParaRPr lang="en-US" sz="2800"/>
          </a:p>
          <a:p>
            <a:pPr marL="285750" indent="-285750">
              <a:buFont typeface="Arial" panose="020B0604020202020204" pitchFamily="34" charset="0"/>
              <a:buChar char="•"/>
            </a:pPr>
            <a:r>
              <a:rPr lang="en-US" sz="2800"/>
              <a:t>Velocity &amp; direction of escapee </a:t>
            </a:r>
          </a:p>
          <a:p>
            <a:pPr marL="285750" indent="-285750">
              <a:buFont typeface="Arial" panose="020B0604020202020204" pitchFamily="34" charset="0"/>
              <a:buChar char="•"/>
            </a:pPr>
            <a:endParaRPr lang="en-US" sz="2800"/>
          </a:p>
          <a:p>
            <a:pPr marL="285750" indent="-285750">
              <a:buFont typeface="Arial" panose="020B0604020202020204" pitchFamily="34" charset="0"/>
              <a:buChar char="•"/>
            </a:pPr>
            <a:r>
              <a:rPr lang="en-US" sz="2800"/>
              <a:t>Distance from escapee</a:t>
            </a:r>
          </a:p>
          <a:p>
            <a:pPr marL="285750" indent="-285750">
              <a:buFont typeface="Arial" panose="020B0604020202020204" pitchFamily="34" charset="0"/>
              <a:buChar char="•"/>
            </a:pPr>
            <a:endParaRPr lang="en-US" sz="2800"/>
          </a:p>
          <a:p>
            <a:pPr marL="457200" indent="-457200">
              <a:buFont typeface="Arial" panose="020B0604020202020204" pitchFamily="34" charset="0"/>
              <a:buChar char="•"/>
            </a:pPr>
            <a:r>
              <a:rPr lang="en-US" sz="2800">
                <a:sym typeface="+mn-ea"/>
              </a:rPr>
              <a:t>Raycast(dectecting info e.g walls &amp; agents)</a:t>
            </a:r>
            <a:endParaRPr lang="en-US" sz="2800"/>
          </a:p>
          <a:p>
            <a:pPr marL="457200" indent="-457200"/>
            <a:endParaRPr lang="en-US" sz="28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1118235" y="775335"/>
            <a:ext cx="10619105" cy="591820"/>
          </a:xfrm>
          <a:prstGeom prst="rect">
            <a:avLst/>
          </a:prstGeom>
        </p:spPr>
        <p:txBody>
          <a:bodyPr vert="horz" lIns="91440" tIns="45720" rIns="91440" bIns="45720" rtlCol="0" anchor="b">
            <a:normAutofit fontScale="7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t>Demonstration Recording:FPP</a:t>
            </a:r>
          </a:p>
        </p:txBody>
      </p:sp>
      <p:sp>
        <p:nvSpPr>
          <p:cNvPr id="3" name="Subtitle 2"/>
          <p:cNvSpPr>
            <a:spLocks noGrp="1"/>
          </p:cNvSpPr>
          <p:nvPr/>
        </p:nvSpPr>
        <p:spPr>
          <a:xfrm>
            <a:off x="234950" y="1974850"/>
            <a:ext cx="2844800" cy="382333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57175" indent="-257175" algn="l">
              <a:buFont typeface="Arial" panose="020B0604020202020204" pitchFamily="34" charset="0"/>
              <a:buChar char="•"/>
            </a:pPr>
            <a:endParaRPr lang="en-US" altLang="zh-CN" dirty="0">
              <a:sym typeface="+mn-ea"/>
            </a:endParaRPr>
          </a:p>
          <a:p>
            <a:pPr marL="257175" indent="-257175" algn="l">
              <a:buFont typeface="Arial" panose="020B0604020202020204" pitchFamily="34" charset="0"/>
              <a:buChar char="•"/>
            </a:pPr>
            <a:r>
              <a:rPr lang="en-US" altLang="zh-CN" dirty="0">
                <a:sym typeface="+mn-ea"/>
              </a:rPr>
              <a:t>First person cameras for both escaper and chaser.</a:t>
            </a:r>
          </a:p>
          <a:p>
            <a:pPr marL="257175" indent="-257175" algn="l">
              <a:buFont typeface="Arial" panose="020B0604020202020204" pitchFamily="34" charset="0"/>
              <a:buChar char="•"/>
            </a:pPr>
            <a:r>
              <a:rPr lang="en-US" altLang="zh-CN" dirty="0">
                <a:sym typeface="+mn-ea"/>
              </a:rPr>
              <a:t>A status to warn the escaper when being chased.</a:t>
            </a:r>
          </a:p>
          <a:p>
            <a:pPr marL="257175" indent="-257175" algn="l">
              <a:buFont typeface="Arial" panose="020B0604020202020204" pitchFamily="34" charset="0"/>
              <a:buChar char="•"/>
            </a:pPr>
            <a:r>
              <a:rPr lang="en-US" altLang="zh-CN" dirty="0">
                <a:sym typeface="+mn-ea"/>
              </a:rPr>
              <a:t>The escapee still knows where the win zone is.</a:t>
            </a:r>
            <a:endParaRPr lang="en-US" altLang="zh-CN" dirty="0"/>
          </a:p>
          <a:p>
            <a:pPr marL="257175" indent="-257175" algn="l">
              <a:buFont typeface="Arial" panose="020B0604020202020204" pitchFamily="34" charset="0"/>
              <a:buChar char="•"/>
            </a:pPr>
            <a:r>
              <a:rPr lang="en-US"/>
              <a:t>Demos contains the info sequence including observation, action, reward</a:t>
            </a:r>
          </a:p>
        </p:txBody>
      </p:sp>
      <p:pic>
        <p:nvPicPr>
          <p:cNvPr id="5" name="图片 4"/>
          <p:cNvPicPr>
            <a:picLocks noChangeAspect="1"/>
          </p:cNvPicPr>
          <p:nvPr/>
        </p:nvPicPr>
        <p:blipFill>
          <a:blip r:embed="rId2"/>
          <a:stretch>
            <a:fillRect/>
          </a:stretch>
        </p:blipFill>
        <p:spPr>
          <a:xfrm>
            <a:off x="2997835" y="2131695"/>
            <a:ext cx="5928995" cy="359219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nvSpPr>
        <p:spPr>
          <a:xfrm>
            <a:off x="297180" y="6305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dirty="0"/>
              <a:t>Curriculum Learning</a:t>
            </a:r>
            <a:endParaRPr lang="zh-CN" altLang="en-US" sz="4000" dirty="0"/>
          </a:p>
        </p:txBody>
      </p:sp>
      <p:sp>
        <p:nvSpPr>
          <p:cNvPr id="3" name="内容占位符 2"/>
          <p:cNvSpPr>
            <a:spLocks noGrp="1"/>
          </p:cNvSpPr>
          <p:nvPr/>
        </p:nvSpPr>
        <p:spPr>
          <a:xfrm>
            <a:off x="297180" y="1826260"/>
            <a:ext cx="8579485" cy="437070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Another challenges in our project is that the agents need to learn very complicated policies, so curriculum learning could help boost training. The core concept of curriculum learning is starting from simpler task, gradually increase the difficulty, until the agent can complete the hard task that requires lots of training for initial agent.</a:t>
            </a:r>
          </a:p>
          <a:p>
            <a:r>
              <a:rPr lang="en-US" altLang="zh-CN" dirty="0"/>
              <a:t>In our project, for both escapee and chaser, we start training them in easier circumstance, then train them in hard circumstance. There are two difficulty factors we could use in our project:</a:t>
            </a:r>
          </a:p>
          <a:p>
            <a:pPr lvl="1"/>
            <a:r>
              <a:rPr lang="en-US" altLang="zh-CN" dirty="0"/>
              <a:t>Agent’s speed</a:t>
            </a:r>
          </a:p>
          <a:p>
            <a:pPr lvl="1"/>
            <a:r>
              <a:rPr lang="en-US" altLang="zh-CN" dirty="0"/>
              <a:t>Opponent agent strength</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Training Environment</a:t>
            </a:r>
          </a:p>
        </p:txBody>
      </p:sp>
      <p:sp>
        <p:nvSpPr>
          <p:cNvPr id="3" name="内容占位符 2"/>
          <p:cNvSpPr>
            <a:spLocks noGrp="1"/>
          </p:cNvSpPr>
          <p:nvPr>
            <p:ph idx="1"/>
          </p:nvPr>
        </p:nvSpPr>
        <p:spPr/>
        <p:txBody>
          <a:bodyPr/>
          <a:lstStyle/>
          <a:p>
            <a:r>
              <a:rPr lang="en-US" sz="2400" dirty="0">
                <a:solidFill>
                  <a:schemeClr val="tx1"/>
                </a:solidFill>
              </a:rPr>
              <a:t>The training playground is a rectangle maze contains an escapee agent, a chaser agent and a win zone.</a:t>
            </a:r>
          </a:p>
          <a:p>
            <a:r>
              <a:rPr lang="en-US" sz="2400" dirty="0">
                <a:solidFill>
                  <a:schemeClr val="tx1"/>
                </a:solidFill>
              </a:rPr>
              <a:t>The escapee agent’s target is to reach the win zone in the limited time while avoiding the chaser.</a:t>
            </a:r>
          </a:p>
          <a:p>
            <a:r>
              <a:rPr lang="en-US" sz="2400" dirty="0">
                <a:solidFill>
                  <a:schemeClr val="tx1"/>
                </a:solidFill>
              </a:rPr>
              <a:t>The chaser agent’s target is to catch the escapee before it reaches the win zone.</a:t>
            </a:r>
          </a:p>
          <a:p>
            <a:r>
              <a:rPr lang="en-US" sz="2400" dirty="0">
                <a:solidFill>
                  <a:schemeClr val="tx1"/>
                </a:solidFill>
              </a:rPr>
              <a:t>Once the escapee reaches win zone or get caught, round is over, and the training playground would reset.</a:t>
            </a:r>
          </a:p>
          <a:p>
            <a:endParaRPr lang="en-US" sz="2400" dirty="0">
              <a:solidFill>
                <a:schemeClr val="tx1"/>
              </a:solidFill>
            </a:endParaRPr>
          </a:p>
          <a:p>
            <a:endParaRPr lang="en-US" dirty="0">
              <a:solidFill>
                <a:schemeClr val="tx1"/>
              </a:solidFill>
            </a:endParaRPr>
          </a:p>
          <a:p>
            <a:endParaRPr lang="en-US" dirty="0">
              <a:solidFill>
                <a:schemeClr val="tx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Training Environment</a:t>
            </a:r>
          </a:p>
        </p:txBody>
      </p:sp>
      <p:sp>
        <p:nvSpPr>
          <p:cNvPr id="3" name="内容占位符 2"/>
          <p:cNvSpPr>
            <a:spLocks noGrp="1"/>
          </p:cNvSpPr>
          <p:nvPr>
            <p:ph idx="1"/>
          </p:nvPr>
        </p:nvSpPr>
        <p:spPr>
          <a:xfrm>
            <a:off x="336176" y="5440362"/>
            <a:ext cx="8471647" cy="1234888"/>
          </a:xfrm>
        </p:spPr>
        <p:txBody>
          <a:bodyPr/>
          <a:lstStyle/>
          <a:p>
            <a:r>
              <a:rPr lang="en-US" sz="2000" dirty="0">
                <a:solidFill>
                  <a:schemeClr val="tx1"/>
                </a:solidFill>
              </a:rPr>
              <a:t>Blue agent: escapee  (yellow mask indicates the direction)</a:t>
            </a:r>
          </a:p>
          <a:p>
            <a:r>
              <a:rPr lang="en-US" sz="2000" dirty="0">
                <a:solidFill>
                  <a:schemeClr val="tx1"/>
                </a:solidFill>
              </a:rPr>
              <a:t>Red agent: chaser      </a:t>
            </a:r>
            <a:r>
              <a:rPr lang="en-US" altLang="zh-CN" sz="2000" dirty="0">
                <a:solidFill>
                  <a:schemeClr val="tx1"/>
                </a:solidFill>
              </a:rPr>
              <a:t>(yellow mask indicates the direction)</a:t>
            </a:r>
            <a:endParaRPr lang="en-US" sz="2000" dirty="0">
              <a:solidFill>
                <a:schemeClr val="tx1"/>
              </a:solidFill>
            </a:endParaRPr>
          </a:p>
          <a:p>
            <a:r>
              <a:rPr lang="en-US" sz="2000" dirty="0">
                <a:solidFill>
                  <a:schemeClr val="tx1"/>
                </a:solidFill>
              </a:rPr>
              <a:t>Yellow location: win zone</a:t>
            </a:r>
          </a:p>
          <a:p>
            <a:endParaRPr lang="en-US" dirty="0">
              <a:solidFill>
                <a:schemeClr val="tx1"/>
              </a:solidFill>
            </a:endParaRPr>
          </a:p>
        </p:txBody>
      </p:sp>
      <p:pic>
        <p:nvPicPr>
          <p:cNvPr id="4" name="图片 3"/>
          <p:cNvPicPr>
            <a:picLocks noChangeAspect="1"/>
          </p:cNvPicPr>
          <p:nvPr/>
        </p:nvPicPr>
        <p:blipFill>
          <a:blip r:embed="rId2"/>
          <a:stretch>
            <a:fillRect/>
          </a:stretch>
        </p:blipFill>
        <p:spPr>
          <a:xfrm>
            <a:off x="878541" y="1417638"/>
            <a:ext cx="7386918" cy="375595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Problem Statement</a:t>
            </a:r>
          </a:p>
        </p:txBody>
      </p:sp>
      <p:sp>
        <p:nvSpPr>
          <p:cNvPr id="3" name="内容占位符 2"/>
          <p:cNvSpPr>
            <a:spLocks noGrp="1"/>
          </p:cNvSpPr>
          <p:nvPr>
            <p:ph idx="1"/>
          </p:nvPr>
        </p:nvSpPr>
        <p:spPr/>
        <p:txBody>
          <a:bodyPr/>
          <a:lstStyle/>
          <a:p>
            <a:r>
              <a:rPr lang="en-US" altLang="zh-CN" dirty="0"/>
              <a:t>Reinforcement Learning and Imitation Learning in Multiple agent adversarial competition</a:t>
            </a:r>
          </a:p>
          <a:p>
            <a:endParaRPr lang="en-US" altLang="zh-CN" dirty="0"/>
          </a:p>
          <a:p>
            <a:r>
              <a:rPr lang="en-US" altLang="zh-CN" dirty="0"/>
              <a:t>Imperfect information game and sparse reward.</a:t>
            </a:r>
          </a:p>
          <a:p>
            <a:endParaRPr lang="en-US" altLang="zh-CN" dirty="0"/>
          </a:p>
          <a:p>
            <a:r>
              <a:rPr lang="en-US" altLang="zh-CN" dirty="0"/>
              <a:t>Strategy learning</a:t>
            </a:r>
          </a:p>
          <a:p>
            <a:endParaRPr lang="en-US" altLang="zh-CN" dirty="0"/>
          </a:p>
          <a:p>
            <a:r>
              <a:rPr lang="en-US" altLang="zh-CN" dirty="0"/>
              <a:t>Limited computer resources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Training Environment</a:t>
            </a:r>
          </a:p>
        </p:txBody>
      </p:sp>
      <p:sp>
        <p:nvSpPr>
          <p:cNvPr id="3" name="内容占位符 2"/>
          <p:cNvSpPr>
            <a:spLocks noGrp="1"/>
          </p:cNvSpPr>
          <p:nvPr>
            <p:ph idx="1"/>
          </p:nvPr>
        </p:nvSpPr>
        <p:spPr/>
        <p:txBody>
          <a:bodyPr/>
          <a:lstStyle/>
          <a:p>
            <a:r>
              <a:rPr lang="en-US" altLang="zh-CN" sz="2400" dirty="0">
                <a:solidFill>
                  <a:schemeClr val="tx1"/>
                </a:solidFill>
              </a:rPr>
              <a:t>The training environment</a:t>
            </a:r>
            <a:r>
              <a:rPr lang="en-US" sz="2400" dirty="0">
                <a:solidFill>
                  <a:schemeClr val="tx1"/>
                </a:solidFill>
              </a:rPr>
              <a:t> is a randomly generated playground. It would reset in the </a:t>
            </a:r>
            <a:r>
              <a:rPr lang="en-US" altLang="zh-CN" sz="2400" dirty="0">
                <a:solidFill>
                  <a:schemeClr val="tx1"/>
                </a:solidFill>
              </a:rPr>
              <a:t>beginning of each round.</a:t>
            </a:r>
          </a:p>
          <a:p>
            <a:r>
              <a:rPr lang="en-US" sz="2400" dirty="0">
                <a:solidFill>
                  <a:schemeClr val="tx1"/>
                </a:solidFill>
              </a:rPr>
              <a:t>When resets:</a:t>
            </a:r>
          </a:p>
          <a:p>
            <a:pPr lvl="1"/>
            <a:r>
              <a:rPr lang="en-US" sz="2000" dirty="0">
                <a:solidFill>
                  <a:schemeClr val="tx1"/>
                </a:solidFill>
              </a:rPr>
              <a:t>All the walls are deactivated. Then each wall(except the boundaries) in the playground has a probability of 75% to be activated.</a:t>
            </a:r>
          </a:p>
          <a:p>
            <a:pPr lvl="1"/>
            <a:r>
              <a:rPr lang="en-US" sz="2000" dirty="0">
                <a:solidFill>
                  <a:schemeClr val="tx1"/>
                </a:solidFill>
              </a:rPr>
              <a:t>The escapee would randomly spawn at one of the four spawn locations.</a:t>
            </a:r>
          </a:p>
          <a:p>
            <a:pPr lvl="1"/>
            <a:r>
              <a:rPr lang="en-US" altLang="zh-CN" sz="2000" dirty="0">
                <a:solidFill>
                  <a:schemeClr val="tx1"/>
                </a:solidFill>
              </a:rPr>
              <a:t>The chaser would randomly spawn at one of the four spawn locations.</a:t>
            </a:r>
          </a:p>
          <a:p>
            <a:pPr lvl="1"/>
            <a:endParaRPr lang="en-US" sz="2000" dirty="0">
              <a:solidFill>
                <a:schemeClr val="tx1"/>
              </a:solidFill>
            </a:endParaRPr>
          </a:p>
          <a:p>
            <a:endParaRPr lang="en-US" sz="2400" dirty="0">
              <a:solidFill>
                <a:schemeClr val="tx1"/>
              </a:solidFill>
            </a:endParaRPr>
          </a:p>
          <a:p>
            <a:endParaRPr lang="en-US" sz="2400" dirty="0">
              <a:solidFill>
                <a:schemeClr val="tx1"/>
              </a:solidFill>
            </a:endParaRPr>
          </a:p>
          <a:p>
            <a:endParaRPr lang="en-US" dirty="0">
              <a:solidFill>
                <a:schemeClr val="tx1"/>
              </a:solidFill>
            </a:endParaRPr>
          </a:p>
          <a:p>
            <a:endParaRPr lang="en-US" dirty="0">
              <a:solidFill>
                <a:schemeClr val="tx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199" y="690282"/>
            <a:ext cx="8229600" cy="808038"/>
          </a:xfrm>
        </p:spPr>
        <p:txBody>
          <a:bodyPr/>
          <a:lstStyle/>
          <a:p>
            <a:r>
              <a:rPr lang="en-US" dirty="0"/>
              <a:t>Training Environment</a:t>
            </a:r>
          </a:p>
        </p:txBody>
      </p:sp>
      <p:pic>
        <p:nvPicPr>
          <p:cNvPr id="3" name="屏幕录制 2">
            <a:hlinkClick r:id="" action="ppaction://media"/>
          </p:cNvPr>
          <p:cNvPicPr>
            <a:picLocks noChangeAspect="1"/>
          </p:cNvPicPr>
          <p:nvPr>
            <a:videoFile r:link="rId1"/>
            <p:extLst>
              <p:ext uri="{DAA4B4D4-6D71-4841-9C94-3DE7FCFB9230}">
                <p14:media xmlns:p14="http://schemas.microsoft.com/office/powerpoint/2010/main" r:embed="rId2">
                  <p14:trim st="7329"/>
                </p14:media>
              </p:ext>
            </p:extLst>
          </p:nvPr>
        </p:nvPicPr>
        <p:blipFill>
          <a:blip r:embed="rId4"/>
          <a:stretch>
            <a:fillRect/>
          </a:stretch>
        </p:blipFill>
        <p:spPr>
          <a:xfrm>
            <a:off x="350080" y="1614862"/>
            <a:ext cx="8443839" cy="43098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9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Training Environment</a:t>
            </a:r>
          </a:p>
        </p:txBody>
      </p:sp>
      <p:sp>
        <p:nvSpPr>
          <p:cNvPr id="3" name="内容占位符 2"/>
          <p:cNvSpPr>
            <a:spLocks noGrp="1"/>
          </p:cNvSpPr>
          <p:nvPr>
            <p:ph idx="1"/>
          </p:nvPr>
        </p:nvSpPr>
        <p:spPr>
          <a:xfrm>
            <a:off x="457200" y="1714500"/>
            <a:ext cx="8229600" cy="4533900"/>
          </a:xfrm>
        </p:spPr>
        <p:txBody>
          <a:bodyPr/>
          <a:lstStyle/>
          <a:p>
            <a:r>
              <a:rPr lang="en-US" sz="2400" dirty="0">
                <a:solidFill>
                  <a:schemeClr val="tx1"/>
                </a:solidFill>
              </a:rPr>
              <a:t>Why randomly generated environment instead of fixed environment?</a:t>
            </a:r>
          </a:p>
          <a:p>
            <a:pPr lvl="1"/>
            <a:r>
              <a:rPr lang="en-US" altLang="zh-CN" sz="2000" dirty="0">
                <a:solidFill>
                  <a:schemeClr val="tx1"/>
                </a:solidFill>
              </a:rPr>
              <a:t>Prevent agents from remembering the whole playground, thus avoid overfitting on given playground.</a:t>
            </a:r>
          </a:p>
          <a:p>
            <a:pPr lvl="1"/>
            <a:r>
              <a:rPr lang="en-US" altLang="zh-CN" sz="2000" dirty="0">
                <a:solidFill>
                  <a:schemeClr val="tx1"/>
                </a:solidFill>
              </a:rPr>
              <a:t>Encourage the agents to learn different strategies based more on its situations instead of brutally solve the maze with location information.</a:t>
            </a:r>
          </a:p>
          <a:p>
            <a:pPr lvl="1"/>
            <a:endParaRPr lang="en-US" sz="2000" dirty="0">
              <a:solidFill>
                <a:schemeClr val="tx1"/>
              </a:solidFill>
            </a:endParaRPr>
          </a:p>
          <a:p>
            <a:endParaRPr lang="en-US" sz="2000" dirty="0">
              <a:solidFill>
                <a:schemeClr val="tx1"/>
              </a:solidFill>
            </a:endParaRPr>
          </a:p>
          <a:p>
            <a:endParaRPr lang="en-US" sz="2400" dirty="0">
              <a:solidFill>
                <a:schemeClr val="tx1"/>
              </a:solidFill>
            </a:endParaRPr>
          </a:p>
          <a:p>
            <a:endParaRPr lang="en-US" sz="2400" dirty="0">
              <a:solidFill>
                <a:schemeClr val="tx1"/>
              </a:solidFill>
            </a:endParaRPr>
          </a:p>
          <a:p>
            <a:endParaRPr lang="en-US" dirty="0">
              <a:solidFill>
                <a:schemeClr val="tx1"/>
              </a:solidFill>
            </a:endParaRPr>
          </a:p>
          <a:p>
            <a:endParaRPr lang="en-US" dirty="0">
              <a:solidFill>
                <a:schemeClr val="tx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Escapee Agents</a:t>
            </a:r>
          </a:p>
        </p:txBody>
      </p:sp>
      <p:sp>
        <p:nvSpPr>
          <p:cNvPr id="3" name="内容占位符 2"/>
          <p:cNvSpPr>
            <a:spLocks noGrp="1"/>
          </p:cNvSpPr>
          <p:nvPr>
            <p:ph idx="1"/>
          </p:nvPr>
        </p:nvSpPr>
        <p:spPr>
          <a:xfrm>
            <a:off x="233083" y="1631576"/>
            <a:ext cx="3774141" cy="4533900"/>
          </a:xfrm>
        </p:spPr>
        <p:txBody>
          <a:bodyPr/>
          <a:lstStyle/>
          <a:p>
            <a:r>
              <a:rPr lang="en-US" sz="1800" dirty="0">
                <a:solidFill>
                  <a:schemeClr val="tx1"/>
                </a:solidFill>
              </a:rPr>
              <a:t>The escapee agent and chaser agent are both in first person perspective(FPP). </a:t>
            </a:r>
          </a:p>
          <a:p>
            <a:r>
              <a:rPr lang="en-US" sz="1800" dirty="0">
                <a:solidFill>
                  <a:schemeClr val="tx1"/>
                </a:solidFill>
              </a:rPr>
              <a:t>On the top left of the screen, it shows the wins and losses of agent and the remaining time of current round. </a:t>
            </a:r>
          </a:p>
          <a:p>
            <a:r>
              <a:rPr lang="en-US" sz="1800" dirty="0">
                <a:solidFill>
                  <a:schemeClr val="tx1"/>
                </a:solidFill>
              </a:rPr>
              <a:t>In the central of the screen it shows the status of the agent (stealth or detected). When detected, it also shows the distance from chaser.</a:t>
            </a:r>
          </a:p>
          <a:p>
            <a:endParaRPr lang="en-US" sz="2400" dirty="0">
              <a:solidFill>
                <a:schemeClr val="tx1"/>
              </a:solidFill>
            </a:endParaRPr>
          </a:p>
          <a:p>
            <a:endParaRPr lang="en-US" dirty="0">
              <a:solidFill>
                <a:schemeClr val="tx1"/>
              </a:solidFill>
            </a:endParaRPr>
          </a:p>
          <a:p>
            <a:endParaRPr lang="en-US" dirty="0">
              <a:solidFill>
                <a:schemeClr val="tx1"/>
              </a:solidFill>
            </a:endParaRPr>
          </a:p>
        </p:txBody>
      </p:sp>
      <p:pic>
        <p:nvPicPr>
          <p:cNvPr id="4" name="图片 3"/>
          <p:cNvPicPr>
            <a:picLocks noChangeAspect="1"/>
          </p:cNvPicPr>
          <p:nvPr/>
        </p:nvPicPr>
        <p:blipFill>
          <a:blip r:embed="rId2"/>
          <a:stretch>
            <a:fillRect/>
          </a:stretch>
        </p:blipFill>
        <p:spPr>
          <a:xfrm>
            <a:off x="4007224" y="1433960"/>
            <a:ext cx="5136776" cy="2634244"/>
          </a:xfrm>
          <a:prstGeom prst="rect">
            <a:avLst/>
          </a:prstGeom>
        </p:spPr>
      </p:pic>
      <p:pic>
        <p:nvPicPr>
          <p:cNvPr id="5" name="图片 4"/>
          <p:cNvPicPr>
            <a:picLocks noChangeAspect="1"/>
          </p:cNvPicPr>
          <p:nvPr/>
        </p:nvPicPr>
        <p:blipFill>
          <a:blip r:embed="rId3"/>
          <a:stretch>
            <a:fillRect/>
          </a:stretch>
        </p:blipFill>
        <p:spPr>
          <a:xfrm>
            <a:off x="4007224" y="4175173"/>
            <a:ext cx="5136776" cy="263836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Chaser Agents</a:t>
            </a:r>
          </a:p>
        </p:txBody>
      </p:sp>
      <p:sp>
        <p:nvSpPr>
          <p:cNvPr id="3" name="内容占位符 2"/>
          <p:cNvSpPr>
            <a:spLocks noGrp="1"/>
          </p:cNvSpPr>
          <p:nvPr>
            <p:ph idx="1"/>
          </p:nvPr>
        </p:nvSpPr>
        <p:spPr>
          <a:xfrm>
            <a:off x="133971" y="1631576"/>
            <a:ext cx="3505200" cy="4533900"/>
          </a:xfrm>
        </p:spPr>
        <p:txBody>
          <a:bodyPr/>
          <a:lstStyle/>
          <a:p>
            <a:endParaRPr lang="en-US" sz="2400" dirty="0">
              <a:solidFill>
                <a:schemeClr val="tx1"/>
              </a:solidFill>
            </a:endParaRPr>
          </a:p>
          <a:p>
            <a:r>
              <a:rPr lang="en-US" sz="1800" dirty="0">
                <a:solidFill>
                  <a:schemeClr val="tx1"/>
                </a:solidFill>
              </a:rPr>
              <a:t>On the top left of the screen, it shows the wins and losses of agent and the remaining time of current round. </a:t>
            </a:r>
          </a:p>
          <a:p>
            <a:r>
              <a:rPr lang="en-US" sz="1800" dirty="0">
                <a:solidFill>
                  <a:schemeClr val="tx1"/>
                </a:solidFill>
              </a:rPr>
              <a:t>Different from escapee, the chaser has limit on its viewing distance. It could not see objects further than that distance.</a:t>
            </a:r>
          </a:p>
          <a:p>
            <a:endParaRPr lang="en-US" dirty="0">
              <a:solidFill>
                <a:schemeClr val="tx1"/>
              </a:solidFill>
            </a:endParaRPr>
          </a:p>
          <a:p>
            <a:endParaRPr lang="en-US" dirty="0">
              <a:solidFill>
                <a:schemeClr val="tx1"/>
              </a:solidFill>
            </a:endParaRPr>
          </a:p>
        </p:txBody>
      </p:sp>
      <p:pic>
        <p:nvPicPr>
          <p:cNvPr id="5" name="图片 4"/>
          <p:cNvPicPr>
            <a:picLocks noChangeAspect="1"/>
          </p:cNvPicPr>
          <p:nvPr/>
        </p:nvPicPr>
        <p:blipFill>
          <a:blip r:embed="rId2"/>
          <a:stretch>
            <a:fillRect/>
          </a:stretch>
        </p:blipFill>
        <p:spPr>
          <a:xfrm>
            <a:off x="3541058" y="1855585"/>
            <a:ext cx="5602941" cy="286881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Script-driven Chaser Agent</a:t>
            </a:r>
          </a:p>
        </p:txBody>
      </p:sp>
      <p:sp>
        <p:nvSpPr>
          <p:cNvPr id="3" name="内容占位符 2"/>
          <p:cNvSpPr>
            <a:spLocks noGrp="1"/>
          </p:cNvSpPr>
          <p:nvPr>
            <p:ph idx="1"/>
          </p:nvPr>
        </p:nvSpPr>
        <p:spPr/>
        <p:txBody>
          <a:bodyPr/>
          <a:lstStyle/>
          <a:p>
            <a:r>
              <a:rPr lang="en-US" sz="2400" dirty="0">
                <a:solidFill>
                  <a:schemeClr val="tx1"/>
                </a:solidFill>
              </a:rPr>
              <a:t>As this is an adversarial game, we need a s</a:t>
            </a:r>
            <a:r>
              <a:rPr lang="en-US" altLang="zh-CN" sz="2400" dirty="0"/>
              <a:t>cript-driven chaser agent to get started with. The </a:t>
            </a:r>
            <a:r>
              <a:rPr lang="en-US" altLang="zh-CN" sz="2400" dirty="0">
                <a:solidFill>
                  <a:schemeClr val="tx1"/>
                </a:solidFill>
              </a:rPr>
              <a:t>s</a:t>
            </a:r>
            <a:r>
              <a:rPr lang="en-US" altLang="zh-CN" sz="2400" dirty="0"/>
              <a:t>cript-driven chaser would randomly patrol between six waypoints. Once it find escapee, it would always chase to the last location it detect escapee at. If it reaches the last seen location but loss track of escapee, it starts patrolling again.</a:t>
            </a:r>
            <a:endParaRPr lang="en-US" sz="2400" dirty="0">
              <a:solidFill>
                <a:schemeClr val="tx1"/>
              </a:solidFill>
            </a:endParaRPr>
          </a:p>
          <a:p>
            <a:endParaRPr lang="en-US" dirty="0">
              <a:solidFill>
                <a:schemeClr val="tx1"/>
              </a:solidFill>
            </a:endParaRPr>
          </a:p>
          <a:p>
            <a:endParaRPr lang="en-US" dirty="0">
              <a:solidFill>
                <a:schemeClr val="tx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Alternately Learning Structure</a:t>
            </a:r>
            <a:endParaRPr lang="en-US" dirty="0"/>
          </a:p>
        </p:txBody>
      </p:sp>
      <p:sp>
        <p:nvSpPr>
          <p:cNvPr id="3" name="内容占位符 2"/>
          <p:cNvSpPr>
            <a:spLocks noGrp="1"/>
          </p:cNvSpPr>
          <p:nvPr>
            <p:ph idx="1"/>
          </p:nvPr>
        </p:nvSpPr>
        <p:spPr>
          <a:xfrm>
            <a:off x="457200" y="1714500"/>
            <a:ext cx="8229600" cy="4533900"/>
          </a:xfrm>
        </p:spPr>
        <p:txBody>
          <a:bodyPr/>
          <a:lstStyle/>
          <a:p>
            <a:r>
              <a:rPr lang="en-US" sz="2400" dirty="0">
                <a:solidFill>
                  <a:schemeClr val="tx1"/>
                </a:solidFill>
              </a:rPr>
              <a:t>Alternately training escapee and chaser, so the agents would face the opponent that is becoming stronger and stronger.</a:t>
            </a:r>
          </a:p>
          <a:p>
            <a:r>
              <a:rPr lang="en-US" sz="2400" dirty="0">
                <a:solidFill>
                  <a:schemeClr val="tx1"/>
                </a:solidFill>
              </a:rPr>
              <a:t>With curriculum training, the agents would have harder and harder conditions. In our project, we set chaser’s speed as difficulty.</a:t>
            </a:r>
          </a:p>
          <a:p>
            <a:endParaRPr lang="en-US" dirty="0">
              <a:solidFill>
                <a:schemeClr val="tx1"/>
              </a:solidFill>
            </a:endParaRPr>
          </a:p>
          <a:p>
            <a:endParaRPr lang="en-US" dirty="0">
              <a:solidFill>
                <a:schemeClr val="tx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896470"/>
            <a:ext cx="8229600" cy="808038"/>
          </a:xfrm>
        </p:spPr>
        <p:txBody>
          <a:bodyPr/>
          <a:lstStyle/>
          <a:p>
            <a:r>
              <a:rPr lang="en-US" altLang="zh-CN" dirty="0"/>
              <a:t>Alternately Learning Structure</a:t>
            </a:r>
            <a:endParaRPr lang="en-US" dirty="0"/>
          </a:p>
        </p:txBody>
      </p:sp>
      <p:graphicFrame>
        <p:nvGraphicFramePr>
          <p:cNvPr id="8" name="表格 8"/>
          <p:cNvGraphicFramePr>
            <a:graphicFrameLocks noGrp="1"/>
          </p:cNvGraphicFramePr>
          <p:nvPr/>
        </p:nvGraphicFramePr>
        <p:xfrm>
          <a:off x="51812" y="2355177"/>
          <a:ext cx="9049286" cy="2595880"/>
        </p:xfrm>
        <a:graphic>
          <a:graphicData uri="http://schemas.openxmlformats.org/drawingml/2006/table">
            <a:tbl>
              <a:tblPr firstRow="1" bandRow="1">
                <a:tableStyleId>{5C22544A-7EE6-4342-B048-85BDC9FD1C3A}</a:tableStyleId>
              </a:tblPr>
              <a:tblGrid>
                <a:gridCol w="1683466">
                  <a:extLst>
                    <a:ext uri="{9D8B030D-6E8A-4147-A177-3AD203B41FA5}">
                      <a16:colId xmlns:a16="http://schemas.microsoft.com/office/drawing/2014/main" val="20000"/>
                    </a:ext>
                  </a:extLst>
                </a:gridCol>
                <a:gridCol w="1384440">
                  <a:extLst>
                    <a:ext uri="{9D8B030D-6E8A-4147-A177-3AD203B41FA5}">
                      <a16:colId xmlns:a16="http://schemas.microsoft.com/office/drawing/2014/main" val="20001"/>
                    </a:ext>
                  </a:extLst>
                </a:gridCol>
                <a:gridCol w="1536715">
                  <a:extLst>
                    <a:ext uri="{9D8B030D-6E8A-4147-A177-3AD203B41FA5}">
                      <a16:colId xmlns:a16="http://schemas.microsoft.com/office/drawing/2014/main" val="20002"/>
                    </a:ext>
                  </a:extLst>
                </a:gridCol>
                <a:gridCol w="1474171">
                  <a:extLst>
                    <a:ext uri="{9D8B030D-6E8A-4147-A177-3AD203B41FA5}">
                      <a16:colId xmlns:a16="http://schemas.microsoft.com/office/drawing/2014/main" val="20003"/>
                    </a:ext>
                  </a:extLst>
                </a:gridCol>
                <a:gridCol w="1518211">
                  <a:extLst>
                    <a:ext uri="{9D8B030D-6E8A-4147-A177-3AD203B41FA5}">
                      <a16:colId xmlns:a16="http://schemas.microsoft.com/office/drawing/2014/main" val="20004"/>
                    </a:ext>
                  </a:extLst>
                </a:gridCol>
                <a:gridCol w="1452283">
                  <a:extLst>
                    <a:ext uri="{9D8B030D-6E8A-4147-A177-3AD203B41FA5}">
                      <a16:colId xmlns:a16="http://schemas.microsoft.com/office/drawing/2014/main" val="20005"/>
                    </a:ext>
                  </a:extLst>
                </a:gridCol>
              </a:tblGrid>
              <a:tr h="370840">
                <a:tc>
                  <a:txBody>
                    <a:bodyPr/>
                    <a:lstStyle/>
                    <a:p>
                      <a:r>
                        <a:rPr lang="en-US" altLang="zh-CN" sz="1600" b="0" dirty="0">
                          <a:solidFill>
                            <a:sysClr val="windowText" lastClr="000000"/>
                          </a:solidFill>
                        </a:rPr>
                        <a:t>Training Section</a:t>
                      </a:r>
                      <a:endParaRPr lang="zh-CN" altLang="en-US"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b="0" dirty="0">
                          <a:solidFill>
                            <a:sysClr val="windowText" lastClr="000000"/>
                          </a:solidFill>
                        </a:rPr>
                        <a:t>Train_1</a:t>
                      </a:r>
                      <a:endParaRPr lang="zh-CN" altLang="en-US"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b="0" dirty="0">
                          <a:solidFill>
                            <a:sysClr val="windowText" lastClr="000000"/>
                          </a:solidFill>
                        </a:rPr>
                        <a:t>Train_2</a:t>
                      </a:r>
                      <a:endParaRPr lang="zh-CN" altLang="en-US"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b="0" dirty="0">
                          <a:solidFill>
                            <a:sysClr val="windowText" lastClr="000000"/>
                          </a:solidFill>
                        </a:rPr>
                        <a:t>Train_3</a:t>
                      </a:r>
                      <a:endParaRPr lang="zh-CN" altLang="en-US"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b="0">
                          <a:solidFill>
                            <a:sysClr val="windowText" lastClr="000000"/>
                          </a:solidFill>
                        </a:rPr>
                        <a:t>Train_4</a:t>
                      </a:r>
                      <a:endParaRPr lang="zh-CN" altLang="en-US"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b="0" dirty="0">
                          <a:solidFill>
                            <a:sysClr val="windowText" lastClr="000000"/>
                          </a:solidFill>
                        </a:rPr>
                        <a:t>Train_5</a:t>
                      </a:r>
                      <a:endParaRPr lang="zh-CN" altLang="en-US"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gridSpan="6">
                  <a:txBody>
                    <a:bodyPr/>
                    <a:lstStyle/>
                    <a:p>
                      <a:r>
                        <a:rPr lang="en-US" altLang="zh-CN" sz="1600" b="1" dirty="0">
                          <a:solidFill>
                            <a:sysClr val="windowText" lastClr="000000"/>
                          </a:solidFill>
                        </a:rPr>
                        <a:t>  Training Parameters</a:t>
                      </a:r>
                      <a:endParaRPr lang="zh-CN" altLang="en-US" sz="16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CN"/>
                    </a:p>
                  </a:txBody>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370840">
                <a:tc>
                  <a:txBody>
                    <a:bodyPr/>
                    <a:lstStyle/>
                    <a:p>
                      <a:r>
                        <a:rPr lang="en-US" altLang="zh-CN" sz="1600" dirty="0"/>
                        <a:t>Escapee Speed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2.0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a:t>2.0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a:t>2.0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a:t>2.0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a:t>2.0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r>
                        <a:rPr lang="en-US" altLang="zh-CN" sz="1600" dirty="0"/>
                        <a:t>Chaser Speed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2.0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2.5</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2.25</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2.25</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2.5</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gridSpan="6">
                  <a:txBody>
                    <a:bodyPr/>
                    <a:lstStyle/>
                    <a:p>
                      <a:r>
                        <a:rPr lang="en-US" altLang="zh-CN" sz="1600" dirty="0"/>
                        <a:t>  </a:t>
                      </a:r>
                      <a:r>
                        <a:rPr lang="en-US" altLang="zh-CN" sz="1600" b="1" dirty="0"/>
                        <a:t>Training Target</a:t>
                      </a:r>
                      <a:endParaRPr lang="zh-CN"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CN"/>
                    </a:p>
                  </a:txBody>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370840">
                <a:tc>
                  <a:txBody>
                    <a:bodyPr/>
                    <a:lstStyle/>
                    <a:p>
                      <a:r>
                        <a:rPr lang="en-US" altLang="zh-CN" sz="1600" dirty="0"/>
                        <a:t>Training Model</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a:t>Escapee</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ChaserEasy</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EscapeeEasy</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ChaserHard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EscapeeHard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r>
                        <a:rPr lang="en-US" altLang="zh-CN" sz="1600" dirty="0"/>
                        <a:t>Against Model</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ScriptChaser</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EscapeeBasic</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ChaserEasy</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EscapeeEasy</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ChaserHard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5" name="内容占位符 4"/>
          <p:cNvSpPr>
            <a:spLocks noGrp="1"/>
          </p:cNvSpPr>
          <p:nvPr>
            <p:ph idx="1"/>
          </p:nvPr>
        </p:nvSpPr>
        <p:spPr>
          <a:xfrm>
            <a:off x="0" y="1810870"/>
            <a:ext cx="8229600" cy="3254189"/>
          </a:xfrm>
        </p:spPr>
        <p:txBody>
          <a:bodyPr/>
          <a:lstStyle/>
          <a:p>
            <a:r>
              <a:rPr lang="en-US" altLang="zh-CN" dirty="0"/>
              <a:t>Training Structure:</a:t>
            </a:r>
            <a:endParaRPr lang="zh-CN" altLang="en-US" dirty="0"/>
          </a:p>
        </p:txBody>
      </p:sp>
      <p:sp>
        <p:nvSpPr>
          <p:cNvPr id="6" name="内容占位符 4">
            <a:extLst>
              <a:ext uri="{FF2B5EF4-FFF2-40B4-BE49-F238E27FC236}">
                <a16:creationId xmlns:a16="http://schemas.microsoft.com/office/drawing/2014/main" id="{F70E78B0-BD99-4E44-BDBB-53E41EF76F34}"/>
              </a:ext>
            </a:extLst>
          </p:cNvPr>
          <p:cNvSpPr txBox="1">
            <a:spLocks/>
          </p:cNvSpPr>
          <p:nvPr/>
        </p:nvSpPr>
        <p:spPr bwMode="auto">
          <a:xfrm>
            <a:off x="51811" y="5065059"/>
            <a:ext cx="8948753" cy="3254189"/>
          </a:xfrm>
          <a:prstGeom prst="rect">
            <a:avLst/>
          </a:prstGeom>
          <a:noFill/>
          <a:ln>
            <a:noFill/>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har char="•"/>
              <a:defRPr sz="2200">
                <a:solidFill>
                  <a:schemeClr val="tx2"/>
                </a:solidFill>
                <a:latin typeface="+mn-lt"/>
                <a:ea typeface="ヒラギノ角ゴ Pro W3" charset="0"/>
                <a:cs typeface="Geneva" charset="0"/>
              </a:defRPr>
            </a:lvl1pPr>
            <a:lvl2pPr marL="742950" indent="-285750" algn="l" rtl="0" eaLnBrk="1" fontAlgn="base" hangingPunct="1">
              <a:spcBef>
                <a:spcPct val="20000"/>
              </a:spcBef>
              <a:spcAft>
                <a:spcPct val="0"/>
              </a:spcAft>
              <a:buChar char="–"/>
              <a:defRPr>
                <a:solidFill>
                  <a:schemeClr val="tx2"/>
                </a:solidFill>
                <a:latin typeface="+mn-lt"/>
                <a:ea typeface="Geneva" charset="0"/>
                <a:cs typeface="Geneva" charset="0"/>
              </a:defRPr>
            </a:lvl2pPr>
            <a:lvl3pPr marL="1143000" indent="-228600" algn="l" rtl="0" eaLnBrk="1" fontAlgn="base" hangingPunct="1">
              <a:spcBef>
                <a:spcPct val="20000"/>
              </a:spcBef>
              <a:spcAft>
                <a:spcPct val="0"/>
              </a:spcAft>
              <a:buChar char="•"/>
              <a:defRPr sz="1600">
                <a:solidFill>
                  <a:schemeClr val="tx2"/>
                </a:solidFill>
                <a:latin typeface="+mn-lt"/>
                <a:ea typeface="Geneva" charset="0"/>
                <a:cs typeface="Geneva" charset="0"/>
              </a:defRPr>
            </a:lvl3pPr>
            <a:lvl4pPr marL="1600200" indent="-228600" algn="l" rtl="0" eaLnBrk="1" fontAlgn="base" hangingPunct="1">
              <a:spcBef>
                <a:spcPct val="20000"/>
              </a:spcBef>
              <a:spcAft>
                <a:spcPct val="0"/>
              </a:spcAft>
              <a:buChar char="–"/>
              <a:defRPr sz="1400">
                <a:solidFill>
                  <a:schemeClr val="tx2"/>
                </a:solidFill>
                <a:latin typeface="+mn-lt"/>
                <a:ea typeface="Geneva" charset="0"/>
                <a:cs typeface="Geneva" charset="0"/>
              </a:defRPr>
            </a:lvl4pPr>
            <a:lvl5pPr marL="2057400" indent="-228600" algn="l" rtl="0" eaLnBrk="1" fontAlgn="base" hangingPunct="1">
              <a:spcBef>
                <a:spcPct val="20000"/>
              </a:spcBef>
              <a:spcAft>
                <a:spcPct val="0"/>
              </a:spcAft>
              <a:buChar char="»"/>
              <a:defRPr sz="1400">
                <a:solidFill>
                  <a:schemeClr val="tx2"/>
                </a:solidFill>
                <a:latin typeface="+mn-lt"/>
                <a:ea typeface="Geneva" charset="0"/>
                <a:cs typeface="Geneva" charset="0"/>
              </a:defRPr>
            </a:lvl5pPr>
            <a:lvl6pPr marL="2514600" indent="-228600" algn="l" rtl="0" eaLnBrk="1" fontAlgn="base" hangingPunct="1">
              <a:spcBef>
                <a:spcPct val="20000"/>
              </a:spcBef>
              <a:spcAft>
                <a:spcPct val="0"/>
              </a:spcAft>
              <a:buChar char="»"/>
              <a:defRPr sz="1400">
                <a:solidFill>
                  <a:srgbClr val="5F5F5F"/>
                </a:solidFill>
                <a:latin typeface="+mn-lt"/>
              </a:defRPr>
            </a:lvl6pPr>
            <a:lvl7pPr marL="2971800" indent="-228600" algn="l" rtl="0" eaLnBrk="1" fontAlgn="base" hangingPunct="1">
              <a:spcBef>
                <a:spcPct val="20000"/>
              </a:spcBef>
              <a:spcAft>
                <a:spcPct val="0"/>
              </a:spcAft>
              <a:buChar char="»"/>
              <a:defRPr sz="1400">
                <a:solidFill>
                  <a:srgbClr val="5F5F5F"/>
                </a:solidFill>
                <a:latin typeface="+mn-lt"/>
              </a:defRPr>
            </a:lvl7pPr>
            <a:lvl8pPr marL="3429000" indent="-228600" algn="l" rtl="0" eaLnBrk="1" fontAlgn="base" hangingPunct="1">
              <a:spcBef>
                <a:spcPct val="20000"/>
              </a:spcBef>
              <a:spcAft>
                <a:spcPct val="0"/>
              </a:spcAft>
              <a:buChar char="»"/>
              <a:defRPr sz="1400">
                <a:solidFill>
                  <a:srgbClr val="5F5F5F"/>
                </a:solidFill>
                <a:latin typeface="+mn-lt"/>
              </a:defRPr>
            </a:lvl8pPr>
            <a:lvl9pPr marL="3886200" indent="-228600" algn="l" rtl="0" eaLnBrk="1" fontAlgn="base" hangingPunct="1">
              <a:spcBef>
                <a:spcPct val="20000"/>
              </a:spcBef>
              <a:spcAft>
                <a:spcPct val="0"/>
              </a:spcAft>
              <a:buChar char="»"/>
              <a:defRPr sz="1400">
                <a:solidFill>
                  <a:srgbClr val="5F5F5F"/>
                </a:solidFill>
                <a:latin typeface="+mn-lt"/>
              </a:defRPr>
            </a:lvl9pPr>
          </a:lstStyle>
          <a:p>
            <a:r>
              <a:rPr lang="en-US" altLang="zh-CN" kern="0" dirty="0"/>
              <a:t>We alternately train escapee and chaser in each section. </a:t>
            </a:r>
            <a:r>
              <a:rPr lang="en-US" altLang="zh-CN" dirty="0"/>
              <a:t>For both agents, they start from easier circumstance to harder circumstance. </a:t>
            </a:r>
            <a:endParaRPr lang="zh-CN" altLang="en-US" kern="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896470"/>
            <a:ext cx="8229600" cy="808038"/>
          </a:xfrm>
        </p:spPr>
        <p:txBody>
          <a:bodyPr/>
          <a:lstStyle/>
          <a:p>
            <a:r>
              <a:rPr lang="en-US" altLang="zh-CN" dirty="0"/>
              <a:t>Training 1</a:t>
            </a:r>
          </a:p>
        </p:txBody>
      </p:sp>
      <p:sp>
        <p:nvSpPr>
          <p:cNvPr id="5" name="内容占位符 4"/>
          <p:cNvSpPr>
            <a:spLocks noGrp="1"/>
          </p:cNvSpPr>
          <p:nvPr>
            <p:ph idx="1"/>
          </p:nvPr>
        </p:nvSpPr>
        <p:spPr>
          <a:xfrm>
            <a:off x="152400" y="1918446"/>
            <a:ext cx="4419600" cy="4533900"/>
          </a:xfrm>
        </p:spPr>
        <p:txBody>
          <a:bodyPr/>
          <a:lstStyle/>
          <a:p>
            <a:r>
              <a:rPr lang="en-US" altLang="zh-CN" dirty="0"/>
              <a:t>To get the first AI agent, we train the basic escapee based on the script-driven chaser.</a:t>
            </a:r>
          </a:p>
          <a:p>
            <a:r>
              <a:rPr lang="en-US" altLang="zh-CN" dirty="0"/>
              <a:t>We set the agents speed the same to help boost training.</a:t>
            </a:r>
          </a:p>
          <a:p>
            <a:r>
              <a:rPr lang="en-US" altLang="zh-CN" dirty="0"/>
              <a:t>We record 5 demos as escapee playing against ScriptChaser. </a:t>
            </a:r>
            <a:endParaRPr lang="zh-CN" altLang="en-US" dirty="0"/>
          </a:p>
        </p:txBody>
      </p:sp>
      <p:graphicFrame>
        <p:nvGraphicFramePr>
          <p:cNvPr id="4" name="表格 8"/>
          <p:cNvGraphicFramePr>
            <a:graphicFrameLocks noGrp="1"/>
          </p:cNvGraphicFramePr>
          <p:nvPr/>
        </p:nvGraphicFramePr>
        <p:xfrm>
          <a:off x="4793843" y="1918446"/>
          <a:ext cx="3892957" cy="2597524"/>
        </p:xfrm>
        <a:graphic>
          <a:graphicData uri="http://schemas.openxmlformats.org/drawingml/2006/table">
            <a:tbl>
              <a:tblPr firstRow="1" bandRow="1">
                <a:tableStyleId>{5C22544A-7EE6-4342-B048-85BDC9FD1C3A}</a:tableStyleId>
              </a:tblPr>
              <a:tblGrid>
                <a:gridCol w="1683466">
                  <a:extLst>
                    <a:ext uri="{9D8B030D-6E8A-4147-A177-3AD203B41FA5}">
                      <a16:colId xmlns:a16="http://schemas.microsoft.com/office/drawing/2014/main" val="20000"/>
                    </a:ext>
                  </a:extLst>
                </a:gridCol>
                <a:gridCol w="1492370">
                  <a:extLst>
                    <a:ext uri="{9D8B030D-6E8A-4147-A177-3AD203B41FA5}">
                      <a16:colId xmlns:a16="http://schemas.microsoft.com/office/drawing/2014/main" val="20001"/>
                    </a:ext>
                  </a:extLst>
                </a:gridCol>
                <a:gridCol w="717121">
                  <a:extLst>
                    <a:ext uri="{9D8B030D-6E8A-4147-A177-3AD203B41FA5}">
                      <a16:colId xmlns:a16="http://schemas.microsoft.com/office/drawing/2014/main" val="20002"/>
                    </a:ext>
                  </a:extLst>
                </a:gridCol>
              </a:tblGrid>
              <a:tr h="370840">
                <a:tc>
                  <a:txBody>
                    <a:bodyPr/>
                    <a:lstStyle/>
                    <a:p>
                      <a:r>
                        <a:rPr lang="en-US" altLang="zh-CN" sz="1600" b="0" dirty="0">
                          <a:solidFill>
                            <a:sysClr val="windowText" lastClr="000000"/>
                          </a:solidFill>
                        </a:rPr>
                        <a:t>Training Section</a:t>
                      </a:r>
                      <a:endParaRPr lang="zh-CN" altLang="en-US"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b="0" dirty="0">
                          <a:solidFill>
                            <a:sysClr val="windowText" lastClr="000000"/>
                          </a:solidFill>
                        </a:rPr>
                        <a:t>Train_1</a:t>
                      </a:r>
                      <a:endParaRPr lang="zh-CN" altLang="en-US"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b="0" dirty="0">
                          <a:solidFill>
                            <a:sysClr val="windowText" lastClr="0000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extLst>
                  <a:ext uri="{0D108BD9-81ED-4DB2-BD59-A6C34878D82A}">
                    <a16:rowId xmlns:a16="http://schemas.microsoft.com/office/drawing/2014/main" val="10000"/>
                  </a:ext>
                </a:extLst>
              </a:tr>
              <a:tr h="370840">
                <a:tc gridSpan="3">
                  <a:txBody>
                    <a:bodyPr/>
                    <a:lstStyle/>
                    <a:p>
                      <a:r>
                        <a:rPr lang="en-US" altLang="zh-CN" sz="1600" b="1" dirty="0">
                          <a:solidFill>
                            <a:sysClr val="windowText" lastClr="000000"/>
                          </a:solidFill>
                        </a:rPr>
                        <a:t>  Training Parameters</a:t>
                      </a:r>
                      <a:endParaRPr lang="zh-CN" altLang="en-US" sz="16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hMerge="1">
                  <a:txBody>
                    <a:bodyPr/>
                    <a:lstStyle/>
                    <a:p>
                      <a:endParaRPr lang="zh-CN"/>
                    </a:p>
                  </a:txBody>
                  <a:tcPr/>
                </a:tc>
                <a:tc hMerge="1">
                  <a:txBody>
                    <a:bodyPr/>
                    <a:lstStyle/>
                    <a:p>
                      <a:endParaRPr lang="zh-CN"/>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372484">
                <a:tc>
                  <a:txBody>
                    <a:bodyPr/>
                    <a:lstStyle/>
                    <a:p>
                      <a:r>
                        <a:rPr lang="en-US" altLang="zh-CN" sz="1600" dirty="0"/>
                        <a:t>Escapee Speed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2.0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extLst>
                  <a:ext uri="{0D108BD9-81ED-4DB2-BD59-A6C34878D82A}">
                    <a16:rowId xmlns:a16="http://schemas.microsoft.com/office/drawing/2014/main" val="10002"/>
                  </a:ext>
                </a:extLst>
              </a:tr>
              <a:tr h="370840">
                <a:tc>
                  <a:txBody>
                    <a:bodyPr/>
                    <a:lstStyle/>
                    <a:p>
                      <a:r>
                        <a:rPr lang="en-US" altLang="zh-CN" sz="1600" dirty="0"/>
                        <a:t>Chaser Speed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2.0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extLst>
                  <a:ext uri="{0D108BD9-81ED-4DB2-BD59-A6C34878D82A}">
                    <a16:rowId xmlns:a16="http://schemas.microsoft.com/office/drawing/2014/main" val="10003"/>
                  </a:ext>
                </a:extLst>
              </a:tr>
              <a:tr h="370840">
                <a:tc gridSpan="3">
                  <a:txBody>
                    <a:bodyPr/>
                    <a:lstStyle/>
                    <a:p>
                      <a:r>
                        <a:rPr lang="en-US" altLang="zh-CN" sz="1600" dirty="0"/>
                        <a:t>  </a:t>
                      </a:r>
                      <a:r>
                        <a:rPr lang="en-US" altLang="zh-CN" sz="1600" b="1" dirty="0"/>
                        <a:t>Training Target</a:t>
                      </a:r>
                      <a:endParaRPr lang="zh-CN"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hMerge="1">
                  <a:txBody>
                    <a:bodyPr/>
                    <a:lstStyle/>
                    <a:p>
                      <a:endParaRPr lang="zh-CN"/>
                    </a:p>
                  </a:txBody>
                  <a:tcPr/>
                </a:tc>
                <a:tc hMerge="1">
                  <a:txBody>
                    <a:bodyPr/>
                    <a:lstStyle/>
                    <a:p>
                      <a:endParaRPr lang="zh-CN"/>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370840">
                <a:tc>
                  <a:txBody>
                    <a:bodyPr/>
                    <a:lstStyle/>
                    <a:p>
                      <a:r>
                        <a:rPr lang="en-US" altLang="zh-CN" sz="1600" dirty="0"/>
                        <a:t>Training Model</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EscapeeBasic</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extLst>
                  <a:ext uri="{0D108BD9-81ED-4DB2-BD59-A6C34878D82A}">
                    <a16:rowId xmlns:a16="http://schemas.microsoft.com/office/drawing/2014/main" val="10005"/>
                  </a:ext>
                </a:extLst>
              </a:tr>
              <a:tr h="370840">
                <a:tc>
                  <a:txBody>
                    <a:bodyPr/>
                    <a:lstStyle/>
                    <a:p>
                      <a:r>
                        <a:rPr lang="en-US" altLang="zh-CN" sz="1600" dirty="0"/>
                        <a:t>Against Model</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ScriptChaser</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extLst>
                  <a:ext uri="{0D108BD9-81ED-4DB2-BD59-A6C34878D82A}">
                    <a16:rowId xmlns:a16="http://schemas.microsoft.com/office/drawing/2014/main" val="10006"/>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199" y="394446"/>
            <a:ext cx="8229600" cy="808038"/>
          </a:xfrm>
        </p:spPr>
        <p:txBody>
          <a:bodyPr/>
          <a:lstStyle/>
          <a:p>
            <a:r>
              <a:rPr lang="en-US" altLang="zh-CN" dirty="0"/>
              <a:t>Training 1</a:t>
            </a:r>
          </a:p>
        </p:txBody>
      </p:sp>
      <p:sp>
        <p:nvSpPr>
          <p:cNvPr id="5" name="内容占位符 4"/>
          <p:cNvSpPr>
            <a:spLocks noGrp="1"/>
          </p:cNvSpPr>
          <p:nvPr>
            <p:ph idx="1"/>
          </p:nvPr>
        </p:nvSpPr>
        <p:spPr>
          <a:xfrm>
            <a:off x="457199" y="5604251"/>
            <a:ext cx="8417860" cy="959224"/>
          </a:xfrm>
        </p:spPr>
        <p:txBody>
          <a:bodyPr/>
          <a:lstStyle/>
          <a:p>
            <a:r>
              <a:rPr lang="en-US" altLang="zh-CN" dirty="0"/>
              <a:t>After about 3,300,000 steps we get the AI escapee agent: EscapeeBasic</a:t>
            </a:r>
          </a:p>
          <a:p>
            <a:r>
              <a:rPr lang="en-US" altLang="zh-CN" dirty="0"/>
              <a:t>We test EscapeeBasic for 1000 rounds, the win rates is 32.4%</a:t>
            </a:r>
          </a:p>
          <a:p>
            <a:pPr marL="0" indent="0">
              <a:buNone/>
            </a:pPr>
            <a:endParaRPr lang="zh-CN" altLang="en-US" dirty="0"/>
          </a:p>
        </p:txBody>
      </p:sp>
      <p:pic>
        <p:nvPicPr>
          <p:cNvPr id="7" name="图片 6"/>
          <p:cNvPicPr>
            <a:picLocks noChangeAspect="1"/>
          </p:cNvPicPr>
          <p:nvPr/>
        </p:nvPicPr>
        <p:blipFill>
          <a:blip r:embed="rId2"/>
          <a:stretch>
            <a:fillRect/>
          </a:stretch>
        </p:blipFill>
        <p:spPr>
          <a:xfrm>
            <a:off x="-1" y="1011967"/>
            <a:ext cx="9144000" cy="459228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Motivation and Application</a:t>
            </a:r>
          </a:p>
        </p:txBody>
      </p:sp>
      <p:sp>
        <p:nvSpPr>
          <p:cNvPr id="3" name="内容占位符 2"/>
          <p:cNvSpPr>
            <a:spLocks noGrp="1"/>
          </p:cNvSpPr>
          <p:nvPr>
            <p:ph idx="1"/>
          </p:nvPr>
        </p:nvSpPr>
        <p:spPr/>
        <p:txBody>
          <a:bodyPr/>
          <a:lstStyle/>
          <a:p>
            <a:r>
              <a:rPr lang="en-US" dirty="0"/>
              <a:t>Motivation</a:t>
            </a:r>
          </a:p>
          <a:p>
            <a:pPr lvl="1"/>
            <a:r>
              <a:rPr lang="en-US" dirty="0"/>
              <a:t>Many real-world applications require AI agents to compete and coordinate with other agents in complex environments. To achieve this goal, games become a challenge for AI research. There are some multi-agent reinforcement learning research to deal with imperfect information(</a:t>
            </a:r>
            <a:r>
              <a:rPr lang="en-US" dirty="0" err="1"/>
              <a:t>AlphaStar</a:t>
            </a:r>
            <a:r>
              <a:rPr lang="en-US" dirty="0"/>
              <a:t>), but it consume lots of data and computer resources and take about a decade to complete the approach. We wish to use Imitation learning and RL to deal with a smaller scale problem in a </a:t>
            </a:r>
            <a:r>
              <a:rPr lang="en-US" altLang="zh-CN" dirty="0" err="1"/>
              <a:t>chase</a:t>
            </a:r>
            <a:r>
              <a:rPr lang="en-US" dirty="0" err="1"/>
              <a:t>&amp;escape</a:t>
            </a:r>
            <a:r>
              <a:rPr lang="en-US" dirty="0"/>
              <a:t> games with limited resources and we also want to explore further for AI in an imperfect information game</a:t>
            </a:r>
            <a:endParaRPr lang="en-US" sz="2200" dirty="0"/>
          </a:p>
          <a:p>
            <a:pPr lvl="1"/>
            <a:r>
              <a:rPr lang="en-US" sz="2200" dirty="0"/>
              <a:t>Application</a:t>
            </a:r>
          </a:p>
          <a:p>
            <a:pPr lvl="1"/>
            <a:r>
              <a:rPr lang="en-US" dirty="0"/>
              <a:t>A good result to complete small scale problem with limited resources</a:t>
            </a:r>
          </a:p>
          <a:p>
            <a:pPr lvl="1"/>
            <a:r>
              <a:rPr lang="en-US" dirty="0"/>
              <a:t>Use imitation learning to teach agent with some obvious strategies</a:t>
            </a:r>
          </a:p>
          <a:p>
            <a:pPr lvl="1"/>
            <a:r>
              <a:rPr lang="en-US" dirty="0"/>
              <a:t>Encourage further work on imperfect information game.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896470"/>
            <a:ext cx="8229600" cy="808038"/>
          </a:xfrm>
        </p:spPr>
        <p:txBody>
          <a:bodyPr/>
          <a:lstStyle/>
          <a:p>
            <a:r>
              <a:rPr lang="en-US" altLang="zh-CN" dirty="0"/>
              <a:t>Training 2</a:t>
            </a:r>
          </a:p>
        </p:txBody>
      </p:sp>
      <p:sp>
        <p:nvSpPr>
          <p:cNvPr id="5" name="内容占位符 4"/>
          <p:cNvSpPr>
            <a:spLocks noGrp="1"/>
          </p:cNvSpPr>
          <p:nvPr>
            <p:ph idx="1"/>
          </p:nvPr>
        </p:nvSpPr>
        <p:spPr>
          <a:xfrm>
            <a:off x="152400" y="1918446"/>
            <a:ext cx="4419600" cy="4533900"/>
          </a:xfrm>
        </p:spPr>
        <p:txBody>
          <a:bodyPr/>
          <a:lstStyle/>
          <a:p>
            <a:r>
              <a:rPr lang="en-US" altLang="zh-CN" dirty="0"/>
              <a:t>We train the first AI chaser based on EscapeeBasic.</a:t>
            </a:r>
          </a:p>
          <a:p>
            <a:r>
              <a:rPr lang="en-US" altLang="zh-CN" dirty="0"/>
              <a:t>The first time we train chaser, we set it speed to 2.5 which would be easy for chaser to learn.</a:t>
            </a:r>
          </a:p>
          <a:p>
            <a:r>
              <a:rPr lang="en-US" altLang="zh-CN" dirty="0"/>
              <a:t>We record 5 demos as chaser playing against EscapeeBasic.</a:t>
            </a:r>
            <a:endParaRPr lang="zh-CN" altLang="en-US" dirty="0"/>
          </a:p>
        </p:txBody>
      </p:sp>
      <p:graphicFrame>
        <p:nvGraphicFramePr>
          <p:cNvPr id="6" name="表格 8"/>
          <p:cNvGraphicFramePr>
            <a:graphicFrameLocks noGrp="1"/>
          </p:cNvGraphicFramePr>
          <p:nvPr/>
        </p:nvGraphicFramePr>
        <p:xfrm>
          <a:off x="4365812" y="1918446"/>
          <a:ext cx="4715434" cy="2597524"/>
        </p:xfrm>
        <a:graphic>
          <a:graphicData uri="http://schemas.openxmlformats.org/drawingml/2006/table">
            <a:tbl>
              <a:tblPr firstRow="1" bandRow="1">
                <a:tableStyleId>{5C22544A-7EE6-4342-B048-85BDC9FD1C3A}</a:tableStyleId>
              </a:tblPr>
              <a:tblGrid>
                <a:gridCol w="1711931">
                  <a:extLst>
                    <a:ext uri="{9D8B030D-6E8A-4147-A177-3AD203B41FA5}">
                      <a16:colId xmlns:a16="http://schemas.microsoft.com/office/drawing/2014/main" val="20000"/>
                    </a:ext>
                  </a:extLst>
                </a:gridCol>
                <a:gridCol w="1517604">
                  <a:extLst>
                    <a:ext uri="{9D8B030D-6E8A-4147-A177-3AD203B41FA5}">
                      <a16:colId xmlns:a16="http://schemas.microsoft.com/office/drawing/2014/main" val="20001"/>
                    </a:ext>
                  </a:extLst>
                </a:gridCol>
                <a:gridCol w="1485899">
                  <a:extLst>
                    <a:ext uri="{9D8B030D-6E8A-4147-A177-3AD203B41FA5}">
                      <a16:colId xmlns:a16="http://schemas.microsoft.com/office/drawing/2014/main" val="20002"/>
                    </a:ext>
                  </a:extLst>
                </a:gridCol>
              </a:tblGrid>
              <a:tr h="370840">
                <a:tc>
                  <a:txBody>
                    <a:bodyPr/>
                    <a:lstStyle/>
                    <a:p>
                      <a:r>
                        <a:rPr lang="en-US" altLang="zh-CN" sz="1600" b="0" dirty="0">
                          <a:solidFill>
                            <a:sysClr val="windowText" lastClr="000000"/>
                          </a:solidFill>
                        </a:rPr>
                        <a:t>Training Section</a:t>
                      </a:r>
                      <a:endParaRPr lang="zh-CN" altLang="en-US"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b="0" dirty="0">
                          <a:solidFill>
                            <a:sysClr val="windowText" lastClr="000000"/>
                          </a:solidFill>
                        </a:rPr>
                        <a:t>Train_1</a:t>
                      </a:r>
                      <a:endParaRPr lang="zh-CN" altLang="en-US"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b="0" dirty="0">
                          <a:solidFill>
                            <a:sysClr val="windowText" lastClr="000000"/>
                          </a:solidFill>
                        </a:rPr>
                        <a:t>Train_2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extLst>
                  <a:ext uri="{0D108BD9-81ED-4DB2-BD59-A6C34878D82A}">
                    <a16:rowId xmlns:a16="http://schemas.microsoft.com/office/drawing/2014/main" val="10000"/>
                  </a:ext>
                </a:extLst>
              </a:tr>
              <a:tr h="370840">
                <a:tc gridSpan="3">
                  <a:txBody>
                    <a:bodyPr/>
                    <a:lstStyle/>
                    <a:p>
                      <a:r>
                        <a:rPr lang="en-US" altLang="zh-CN" sz="1600" b="1" dirty="0">
                          <a:solidFill>
                            <a:sysClr val="windowText" lastClr="000000"/>
                          </a:solidFill>
                        </a:rPr>
                        <a:t>  Training Parameters</a:t>
                      </a:r>
                      <a:endParaRPr lang="zh-CN" altLang="en-US" sz="16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hMerge="1">
                  <a:txBody>
                    <a:bodyPr/>
                    <a:lstStyle/>
                    <a:p>
                      <a:endParaRPr lang="zh-CN"/>
                    </a:p>
                  </a:txBody>
                  <a:tcPr/>
                </a:tc>
                <a:tc hMerge="1">
                  <a:txBody>
                    <a:bodyPr/>
                    <a:lstStyle/>
                    <a:p>
                      <a:endParaRPr lang="zh-CN"/>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372484">
                <a:tc>
                  <a:txBody>
                    <a:bodyPr/>
                    <a:lstStyle/>
                    <a:p>
                      <a:r>
                        <a:rPr lang="en-US" altLang="zh-CN" sz="1600" dirty="0"/>
                        <a:t>Escapee Speed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2.0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extLst>
                  <a:ext uri="{0D108BD9-81ED-4DB2-BD59-A6C34878D82A}">
                    <a16:rowId xmlns:a16="http://schemas.microsoft.com/office/drawing/2014/main" val="10002"/>
                  </a:ext>
                </a:extLst>
              </a:tr>
              <a:tr h="370840">
                <a:tc>
                  <a:txBody>
                    <a:bodyPr/>
                    <a:lstStyle/>
                    <a:p>
                      <a:r>
                        <a:rPr lang="en-US" altLang="zh-CN" sz="1600" dirty="0"/>
                        <a:t>Chaser Speed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2.0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2.5</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extLst>
                  <a:ext uri="{0D108BD9-81ED-4DB2-BD59-A6C34878D82A}">
                    <a16:rowId xmlns:a16="http://schemas.microsoft.com/office/drawing/2014/main" val="10003"/>
                  </a:ext>
                </a:extLst>
              </a:tr>
              <a:tr h="370840">
                <a:tc gridSpan="3">
                  <a:txBody>
                    <a:bodyPr/>
                    <a:lstStyle/>
                    <a:p>
                      <a:r>
                        <a:rPr lang="en-US" altLang="zh-CN" sz="1600" dirty="0"/>
                        <a:t>  </a:t>
                      </a:r>
                      <a:r>
                        <a:rPr lang="en-US" altLang="zh-CN" sz="1600" b="1" dirty="0"/>
                        <a:t>Training Target</a:t>
                      </a:r>
                      <a:endParaRPr lang="zh-CN"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hMerge="1">
                  <a:txBody>
                    <a:bodyPr/>
                    <a:lstStyle/>
                    <a:p>
                      <a:endParaRPr lang="zh-CN"/>
                    </a:p>
                  </a:txBody>
                  <a:tcPr/>
                </a:tc>
                <a:tc hMerge="1">
                  <a:txBody>
                    <a:bodyPr/>
                    <a:lstStyle/>
                    <a:p>
                      <a:endParaRPr lang="zh-CN"/>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370840">
                <a:tc>
                  <a:txBody>
                    <a:bodyPr/>
                    <a:lstStyle/>
                    <a:p>
                      <a:r>
                        <a:rPr lang="en-US" altLang="zh-CN" sz="1600" dirty="0"/>
                        <a:t>Training Model</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EscapeeBasic</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ChaserEasy</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extLst>
                  <a:ext uri="{0D108BD9-81ED-4DB2-BD59-A6C34878D82A}">
                    <a16:rowId xmlns:a16="http://schemas.microsoft.com/office/drawing/2014/main" val="10005"/>
                  </a:ext>
                </a:extLst>
              </a:tr>
              <a:tr h="370840">
                <a:tc>
                  <a:txBody>
                    <a:bodyPr/>
                    <a:lstStyle/>
                    <a:p>
                      <a:r>
                        <a:rPr lang="en-US" altLang="zh-CN" sz="1600" dirty="0"/>
                        <a:t>Against Model</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ScriptChaser</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EscapeeBasic</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extLst>
                  <a:ext uri="{0D108BD9-81ED-4DB2-BD59-A6C34878D82A}">
                    <a16:rowId xmlns:a16="http://schemas.microsoft.com/office/drawing/2014/main" val="10006"/>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199" y="394446"/>
            <a:ext cx="8229600" cy="808038"/>
          </a:xfrm>
        </p:spPr>
        <p:txBody>
          <a:bodyPr/>
          <a:lstStyle/>
          <a:p>
            <a:r>
              <a:rPr lang="en-US" altLang="zh-CN" dirty="0"/>
              <a:t>Training 2</a:t>
            </a:r>
          </a:p>
        </p:txBody>
      </p:sp>
      <p:sp>
        <p:nvSpPr>
          <p:cNvPr id="5" name="内容占位符 4"/>
          <p:cNvSpPr>
            <a:spLocks noGrp="1"/>
          </p:cNvSpPr>
          <p:nvPr>
            <p:ph idx="1"/>
          </p:nvPr>
        </p:nvSpPr>
        <p:spPr>
          <a:xfrm>
            <a:off x="457199" y="5604251"/>
            <a:ext cx="8417860" cy="959224"/>
          </a:xfrm>
        </p:spPr>
        <p:txBody>
          <a:bodyPr/>
          <a:lstStyle/>
          <a:p>
            <a:r>
              <a:rPr lang="en-US" altLang="zh-CN" dirty="0"/>
              <a:t>After about 2,200,000 steps we get the AI chaser agent: ChaserEasy</a:t>
            </a:r>
          </a:p>
          <a:p>
            <a:r>
              <a:rPr lang="en-US" altLang="zh-CN" dirty="0"/>
              <a:t>We test ChaserEasy for 1000 rounds, the win rates is 55.7%</a:t>
            </a:r>
            <a:endParaRPr lang="zh-CN" altLang="en-US" dirty="0"/>
          </a:p>
        </p:txBody>
      </p:sp>
      <p:pic>
        <p:nvPicPr>
          <p:cNvPr id="3" name="图片 2"/>
          <p:cNvPicPr>
            <a:picLocks noChangeAspect="1"/>
          </p:cNvPicPr>
          <p:nvPr/>
        </p:nvPicPr>
        <p:blipFill>
          <a:blip r:embed="rId2"/>
          <a:stretch>
            <a:fillRect/>
          </a:stretch>
        </p:blipFill>
        <p:spPr>
          <a:xfrm>
            <a:off x="0" y="1224250"/>
            <a:ext cx="9144000" cy="4409499"/>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896470"/>
            <a:ext cx="8229600" cy="808038"/>
          </a:xfrm>
        </p:spPr>
        <p:txBody>
          <a:bodyPr/>
          <a:lstStyle/>
          <a:p>
            <a:r>
              <a:rPr lang="en-US" altLang="zh-CN" dirty="0"/>
              <a:t>Training 3</a:t>
            </a:r>
          </a:p>
        </p:txBody>
      </p:sp>
      <p:sp>
        <p:nvSpPr>
          <p:cNvPr id="5" name="内容占位符 4"/>
          <p:cNvSpPr>
            <a:spLocks noGrp="1"/>
          </p:cNvSpPr>
          <p:nvPr>
            <p:ph idx="1"/>
          </p:nvPr>
        </p:nvSpPr>
        <p:spPr>
          <a:xfrm>
            <a:off x="62753" y="1918446"/>
            <a:ext cx="4509247" cy="4533900"/>
          </a:xfrm>
        </p:spPr>
        <p:txBody>
          <a:bodyPr/>
          <a:lstStyle/>
          <a:p>
            <a:r>
              <a:rPr lang="en-US" altLang="zh-CN" dirty="0"/>
              <a:t>Continue with EscapeeBasic, We train the escapee further against ChaserEasy.</a:t>
            </a:r>
          </a:p>
          <a:p>
            <a:r>
              <a:rPr lang="en-US" altLang="zh-CN" dirty="0"/>
              <a:t>This is the first training section for escapee to against AI chaser, so we set chaser speed lower to boost training.</a:t>
            </a:r>
          </a:p>
          <a:p>
            <a:r>
              <a:rPr lang="en-US" altLang="zh-CN" dirty="0"/>
              <a:t>We record 4 demos as escapee playing against ChaserEasy</a:t>
            </a:r>
            <a:endParaRPr lang="zh-CN" altLang="en-US" dirty="0"/>
          </a:p>
        </p:txBody>
      </p:sp>
      <p:graphicFrame>
        <p:nvGraphicFramePr>
          <p:cNvPr id="6" name="表格 8"/>
          <p:cNvGraphicFramePr>
            <a:graphicFrameLocks noGrp="1"/>
          </p:cNvGraphicFramePr>
          <p:nvPr/>
        </p:nvGraphicFramePr>
        <p:xfrm>
          <a:off x="4498007" y="1918446"/>
          <a:ext cx="4583240" cy="2597524"/>
        </p:xfrm>
        <a:graphic>
          <a:graphicData uri="http://schemas.openxmlformats.org/drawingml/2006/table">
            <a:tbl>
              <a:tblPr firstRow="1" bandRow="1">
                <a:tableStyleId>{5C22544A-7EE6-4342-B048-85BDC9FD1C3A}</a:tableStyleId>
              </a:tblPr>
              <a:tblGrid>
                <a:gridCol w="1663938">
                  <a:extLst>
                    <a:ext uri="{9D8B030D-6E8A-4147-A177-3AD203B41FA5}">
                      <a16:colId xmlns:a16="http://schemas.microsoft.com/office/drawing/2014/main" val="20000"/>
                    </a:ext>
                  </a:extLst>
                </a:gridCol>
                <a:gridCol w="1475059">
                  <a:extLst>
                    <a:ext uri="{9D8B030D-6E8A-4147-A177-3AD203B41FA5}">
                      <a16:colId xmlns:a16="http://schemas.microsoft.com/office/drawing/2014/main" val="20001"/>
                    </a:ext>
                  </a:extLst>
                </a:gridCol>
                <a:gridCol w="1444243">
                  <a:extLst>
                    <a:ext uri="{9D8B030D-6E8A-4147-A177-3AD203B41FA5}">
                      <a16:colId xmlns:a16="http://schemas.microsoft.com/office/drawing/2014/main" val="20002"/>
                    </a:ext>
                  </a:extLst>
                </a:gridCol>
              </a:tblGrid>
              <a:tr h="370840">
                <a:tc>
                  <a:txBody>
                    <a:bodyPr/>
                    <a:lstStyle/>
                    <a:p>
                      <a:r>
                        <a:rPr lang="en-US" altLang="zh-CN" sz="1600" b="0" dirty="0">
                          <a:solidFill>
                            <a:sysClr val="windowText" lastClr="000000"/>
                          </a:solidFill>
                        </a:rPr>
                        <a:t>Training Section</a:t>
                      </a:r>
                      <a:endParaRPr lang="zh-CN" altLang="en-US"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b="0" dirty="0">
                          <a:solidFill>
                            <a:sysClr val="windowText" lastClr="000000"/>
                          </a:solidFill>
                        </a:rPr>
                        <a:t>Train_2</a:t>
                      </a:r>
                      <a:endParaRPr lang="zh-CN" altLang="en-US"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b="0" dirty="0">
                          <a:solidFill>
                            <a:sysClr val="windowText" lastClr="000000"/>
                          </a:solidFill>
                        </a:rPr>
                        <a:t>Train_3</a:t>
                      </a:r>
                      <a:endParaRPr lang="zh-CN" altLang="en-US"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extLst>
                  <a:ext uri="{0D108BD9-81ED-4DB2-BD59-A6C34878D82A}">
                    <a16:rowId xmlns:a16="http://schemas.microsoft.com/office/drawing/2014/main" val="10000"/>
                  </a:ext>
                </a:extLst>
              </a:tr>
              <a:tr h="370840">
                <a:tc gridSpan="3">
                  <a:txBody>
                    <a:bodyPr/>
                    <a:lstStyle/>
                    <a:p>
                      <a:r>
                        <a:rPr lang="en-US" altLang="zh-CN" sz="1600" b="1" dirty="0">
                          <a:solidFill>
                            <a:sysClr val="windowText" lastClr="000000"/>
                          </a:solidFill>
                        </a:rPr>
                        <a:t>  Training Parameters</a:t>
                      </a:r>
                      <a:endParaRPr lang="zh-CN" altLang="en-US" sz="16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hMerge="1">
                  <a:txBody>
                    <a:bodyPr/>
                    <a:lstStyle/>
                    <a:p>
                      <a:endParaRPr lang="zh-CN"/>
                    </a:p>
                  </a:txBody>
                  <a:tcPr/>
                </a:tc>
                <a:tc hMerge="1">
                  <a:txBody>
                    <a:bodyPr/>
                    <a:lstStyle/>
                    <a:p>
                      <a:endParaRPr lang="zh-CN"/>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372484">
                <a:tc>
                  <a:txBody>
                    <a:bodyPr/>
                    <a:lstStyle/>
                    <a:p>
                      <a:r>
                        <a:rPr lang="en-US" altLang="zh-CN" sz="1600" dirty="0"/>
                        <a:t>Escapee Speed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2.0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extLst>
                  <a:ext uri="{0D108BD9-81ED-4DB2-BD59-A6C34878D82A}">
                    <a16:rowId xmlns:a16="http://schemas.microsoft.com/office/drawing/2014/main" val="10002"/>
                  </a:ext>
                </a:extLst>
              </a:tr>
              <a:tr h="370840">
                <a:tc>
                  <a:txBody>
                    <a:bodyPr/>
                    <a:lstStyle/>
                    <a:p>
                      <a:r>
                        <a:rPr lang="en-US" altLang="zh-CN" sz="1600" dirty="0"/>
                        <a:t>Chaser Speed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2.5</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2.25</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extLst>
                  <a:ext uri="{0D108BD9-81ED-4DB2-BD59-A6C34878D82A}">
                    <a16:rowId xmlns:a16="http://schemas.microsoft.com/office/drawing/2014/main" val="10003"/>
                  </a:ext>
                </a:extLst>
              </a:tr>
              <a:tr h="370840">
                <a:tc gridSpan="3">
                  <a:txBody>
                    <a:bodyPr/>
                    <a:lstStyle/>
                    <a:p>
                      <a:r>
                        <a:rPr lang="en-US" altLang="zh-CN" sz="1600" dirty="0"/>
                        <a:t>  </a:t>
                      </a:r>
                      <a:r>
                        <a:rPr lang="en-US" altLang="zh-CN" sz="1600" b="1" dirty="0"/>
                        <a:t>Training Target</a:t>
                      </a:r>
                      <a:endParaRPr lang="zh-CN"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hMerge="1">
                  <a:txBody>
                    <a:bodyPr/>
                    <a:lstStyle/>
                    <a:p>
                      <a:endParaRPr lang="zh-CN"/>
                    </a:p>
                  </a:txBody>
                  <a:tcPr/>
                </a:tc>
                <a:tc hMerge="1">
                  <a:txBody>
                    <a:bodyPr/>
                    <a:lstStyle/>
                    <a:p>
                      <a:endParaRPr lang="zh-CN"/>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370840">
                <a:tc>
                  <a:txBody>
                    <a:bodyPr/>
                    <a:lstStyle/>
                    <a:p>
                      <a:r>
                        <a:rPr lang="en-US" altLang="zh-CN" sz="1600" dirty="0"/>
                        <a:t>Training Model</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ChaserEasy</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EscapeeEasy</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extLst>
                  <a:ext uri="{0D108BD9-81ED-4DB2-BD59-A6C34878D82A}">
                    <a16:rowId xmlns:a16="http://schemas.microsoft.com/office/drawing/2014/main" val="10005"/>
                  </a:ext>
                </a:extLst>
              </a:tr>
              <a:tr h="370840">
                <a:tc>
                  <a:txBody>
                    <a:bodyPr/>
                    <a:lstStyle/>
                    <a:p>
                      <a:r>
                        <a:rPr lang="en-US" altLang="zh-CN" sz="1600" dirty="0"/>
                        <a:t>Against Model</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EscapeeBasic</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ChaserEasy</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extLst>
                  <a:ext uri="{0D108BD9-81ED-4DB2-BD59-A6C34878D82A}">
                    <a16:rowId xmlns:a16="http://schemas.microsoft.com/office/drawing/2014/main" val="10006"/>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199" y="394446"/>
            <a:ext cx="8229600" cy="808038"/>
          </a:xfrm>
        </p:spPr>
        <p:txBody>
          <a:bodyPr/>
          <a:lstStyle/>
          <a:p>
            <a:r>
              <a:rPr lang="en-US" altLang="zh-CN" dirty="0"/>
              <a:t>Training 3</a:t>
            </a:r>
          </a:p>
        </p:txBody>
      </p:sp>
      <p:sp>
        <p:nvSpPr>
          <p:cNvPr id="5" name="内容占位符 4"/>
          <p:cNvSpPr>
            <a:spLocks noGrp="1"/>
          </p:cNvSpPr>
          <p:nvPr>
            <p:ph idx="1"/>
          </p:nvPr>
        </p:nvSpPr>
        <p:spPr>
          <a:xfrm>
            <a:off x="457199" y="5604251"/>
            <a:ext cx="8417860" cy="959224"/>
          </a:xfrm>
        </p:spPr>
        <p:txBody>
          <a:bodyPr/>
          <a:lstStyle/>
          <a:p>
            <a:r>
              <a:rPr lang="en-US" altLang="zh-CN" dirty="0"/>
              <a:t>After about 1,100,000 more steps we get EscapeeEasy trained from EscapeeBasic.</a:t>
            </a:r>
          </a:p>
          <a:p>
            <a:r>
              <a:rPr lang="en-US" altLang="zh-CN" dirty="0"/>
              <a:t>We test EscapeeEasy for 1000 rounds, the win rates is 65.8%</a:t>
            </a:r>
            <a:endParaRPr lang="zh-CN" altLang="en-US" dirty="0"/>
          </a:p>
        </p:txBody>
      </p:sp>
      <p:pic>
        <p:nvPicPr>
          <p:cNvPr id="3" name="图片 2"/>
          <p:cNvPicPr>
            <a:picLocks noChangeAspect="1"/>
          </p:cNvPicPr>
          <p:nvPr/>
        </p:nvPicPr>
        <p:blipFill>
          <a:blip r:embed="rId2"/>
          <a:stretch>
            <a:fillRect/>
          </a:stretch>
        </p:blipFill>
        <p:spPr>
          <a:xfrm>
            <a:off x="0" y="1171768"/>
            <a:ext cx="9144000" cy="4514463"/>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896470"/>
            <a:ext cx="8229600" cy="808038"/>
          </a:xfrm>
        </p:spPr>
        <p:txBody>
          <a:bodyPr/>
          <a:lstStyle/>
          <a:p>
            <a:r>
              <a:rPr lang="en-US" altLang="zh-CN" dirty="0"/>
              <a:t>Training 4</a:t>
            </a:r>
          </a:p>
        </p:txBody>
      </p:sp>
      <p:sp>
        <p:nvSpPr>
          <p:cNvPr id="5" name="内容占位符 4"/>
          <p:cNvSpPr>
            <a:spLocks noGrp="1"/>
          </p:cNvSpPr>
          <p:nvPr>
            <p:ph idx="1"/>
          </p:nvPr>
        </p:nvSpPr>
        <p:spPr>
          <a:xfrm>
            <a:off x="152400" y="1918446"/>
            <a:ext cx="4419600" cy="4533900"/>
          </a:xfrm>
        </p:spPr>
        <p:txBody>
          <a:bodyPr/>
          <a:lstStyle/>
          <a:p>
            <a:r>
              <a:rPr lang="en-US" altLang="zh-CN" dirty="0"/>
              <a:t>Continue with ChaserEasy, We train the chaser further against EscapeeEasy.</a:t>
            </a:r>
          </a:p>
          <a:p>
            <a:r>
              <a:rPr lang="en-US" altLang="zh-CN" dirty="0"/>
              <a:t>Comparing with Train_2 (last time we train chaser) the chaser agent will face harder conditions:</a:t>
            </a:r>
          </a:p>
          <a:p>
            <a:pPr lvl="1"/>
            <a:r>
              <a:rPr lang="en-US" altLang="zh-CN" dirty="0"/>
              <a:t>Lower agent speed.</a:t>
            </a:r>
          </a:p>
          <a:p>
            <a:pPr lvl="1"/>
            <a:r>
              <a:rPr lang="en-US" altLang="zh-CN" dirty="0"/>
              <a:t>Stronger opponent(better trained agent)</a:t>
            </a:r>
          </a:p>
          <a:p>
            <a:r>
              <a:rPr lang="en-US" altLang="zh-CN" dirty="0"/>
              <a:t>We record 5 demos as chaser playing against EscapeeEasy.</a:t>
            </a:r>
          </a:p>
        </p:txBody>
      </p:sp>
      <p:graphicFrame>
        <p:nvGraphicFramePr>
          <p:cNvPr id="6" name="表格 8"/>
          <p:cNvGraphicFramePr>
            <a:graphicFrameLocks noGrp="1"/>
          </p:cNvGraphicFramePr>
          <p:nvPr/>
        </p:nvGraphicFramePr>
        <p:xfrm>
          <a:off x="4498007" y="1918446"/>
          <a:ext cx="4583240" cy="2597524"/>
        </p:xfrm>
        <a:graphic>
          <a:graphicData uri="http://schemas.openxmlformats.org/drawingml/2006/table">
            <a:tbl>
              <a:tblPr firstRow="1" bandRow="1">
                <a:tableStyleId>{5C22544A-7EE6-4342-B048-85BDC9FD1C3A}</a:tableStyleId>
              </a:tblPr>
              <a:tblGrid>
                <a:gridCol w="1663938">
                  <a:extLst>
                    <a:ext uri="{9D8B030D-6E8A-4147-A177-3AD203B41FA5}">
                      <a16:colId xmlns:a16="http://schemas.microsoft.com/office/drawing/2014/main" val="20000"/>
                    </a:ext>
                  </a:extLst>
                </a:gridCol>
                <a:gridCol w="1475059">
                  <a:extLst>
                    <a:ext uri="{9D8B030D-6E8A-4147-A177-3AD203B41FA5}">
                      <a16:colId xmlns:a16="http://schemas.microsoft.com/office/drawing/2014/main" val="20001"/>
                    </a:ext>
                  </a:extLst>
                </a:gridCol>
                <a:gridCol w="1444243">
                  <a:extLst>
                    <a:ext uri="{9D8B030D-6E8A-4147-A177-3AD203B41FA5}">
                      <a16:colId xmlns:a16="http://schemas.microsoft.com/office/drawing/2014/main" val="20002"/>
                    </a:ext>
                  </a:extLst>
                </a:gridCol>
              </a:tblGrid>
              <a:tr h="370840">
                <a:tc>
                  <a:txBody>
                    <a:bodyPr/>
                    <a:lstStyle/>
                    <a:p>
                      <a:r>
                        <a:rPr lang="en-US" altLang="zh-CN" sz="1600" b="0" dirty="0">
                          <a:solidFill>
                            <a:sysClr val="windowText" lastClr="000000"/>
                          </a:solidFill>
                        </a:rPr>
                        <a:t>Training Section</a:t>
                      </a:r>
                      <a:endParaRPr lang="zh-CN" altLang="en-US"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b="0" dirty="0">
                          <a:solidFill>
                            <a:sysClr val="windowText" lastClr="000000"/>
                          </a:solidFill>
                        </a:rPr>
                        <a:t>Train_2</a:t>
                      </a:r>
                      <a:endParaRPr lang="zh-CN" altLang="en-US"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b="0" dirty="0">
                          <a:solidFill>
                            <a:sysClr val="windowText" lastClr="000000"/>
                          </a:solidFill>
                        </a:rPr>
                        <a:t>Train_4</a:t>
                      </a:r>
                      <a:endParaRPr lang="zh-CN" altLang="en-US"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extLst>
                  <a:ext uri="{0D108BD9-81ED-4DB2-BD59-A6C34878D82A}">
                    <a16:rowId xmlns:a16="http://schemas.microsoft.com/office/drawing/2014/main" val="10000"/>
                  </a:ext>
                </a:extLst>
              </a:tr>
              <a:tr h="370840">
                <a:tc gridSpan="3">
                  <a:txBody>
                    <a:bodyPr/>
                    <a:lstStyle/>
                    <a:p>
                      <a:r>
                        <a:rPr lang="en-US" altLang="zh-CN" sz="1600" b="1" dirty="0">
                          <a:solidFill>
                            <a:sysClr val="windowText" lastClr="000000"/>
                          </a:solidFill>
                        </a:rPr>
                        <a:t>  Training Parameters</a:t>
                      </a:r>
                      <a:endParaRPr lang="zh-CN" altLang="en-US" sz="16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hMerge="1">
                  <a:txBody>
                    <a:bodyPr/>
                    <a:lstStyle/>
                    <a:p>
                      <a:endParaRPr lang="zh-CN"/>
                    </a:p>
                  </a:txBody>
                  <a:tcPr/>
                </a:tc>
                <a:tc hMerge="1">
                  <a:txBody>
                    <a:bodyPr/>
                    <a:lstStyle/>
                    <a:p>
                      <a:endParaRPr lang="zh-CN"/>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372484">
                <a:tc>
                  <a:txBody>
                    <a:bodyPr/>
                    <a:lstStyle/>
                    <a:p>
                      <a:r>
                        <a:rPr lang="en-US" altLang="zh-CN" sz="1600" dirty="0"/>
                        <a:t>Escapee Speed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2.0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extLst>
                  <a:ext uri="{0D108BD9-81ED-4DB2-BD59-A6C34878D82A}">
                    <a16:rowId xmlns:a16="http://schemas.microsoft.com/office/drawing/2014/main" val="10002"/>
                  </a:ext>
                </a:extLst>
              </a:tr>
              <a:tr h="370840">
                <a:tc>
                  <a:txBody>
                    <a:bodyPr/>
                    <a:lstStyle/>
                    <a:p>
                      <a:r>
                        <a:rPr lang="en-US" altLang="zh-CN" sz="1600" dirty="0"/>
                        <a:t>Chaser Speed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2.5</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2.25</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extLst>
                  <a:ext uri="{0D108BD9-81ED-4DB2-BD59-A6C34878D82A}">
                    <a16:rowId xmlns:a16="http://schemas.microsoft.com/office/drawing/2014/main" val="10003"/>
                  </a:ext>
                </a:extLst>
              </a:tr>
              <a:tr h="370840">
                <a:tc gridSpan="3">
                  <a:txBody>
                    <a:bodyPr/>
                    <a:lstStyle/>
                    <a:p>
                      <a:r>
                        <a:rPr lang="en-US" altLang="zh-CN" sz="1600" dirty="0"/>
                        <a:t>  </a:t>
                      </a:r>
                      <a:r>
                        <a:rPr lang="en-US" altLang="zh-CN" sz="1600" b="1" dirty="0"/>
                        <a:t>Training Target</a:t>
                      </a:r>
                      <a:endParaRPr lang="zh-CN"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hMerge="1">
                  <a:txBody>
                    <a:bodyPr/>
                    <a:lstStyle/>
                    <a:p>
                      <a:endParaRPr lang="zh-CN"/>
                    </a:p>
                  </a:txBody>
                  <a:tcPr/>
                </a:tc>
                <a:tc hMerge="1">
                  <a:txBody>
                    <a:bodyPr/>
                    <a:lstStyle/>
                    <a:p>
                      <a:endParaRPr lang="zh-CN"/>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370840">
                <a:tc>
                  <a:txBody>
                    <a:bodyPr/>
                    <a:lstStyle/>
                    <a:p>
                      <a:r>
                        <a:rPr lang="en-US" altLang="zh-CN" sz="1600" dirty="0"/>
                        <a:t>Training Model</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ChaserEasy</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ChaserHard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extLst>
                  <a:ext uri="{0D108BD9-81ED-4DB2-BD59-A6C34878D82A}">
                    <a16:rowId xmlns:a16="http://schemas.microsoft.com/office/drawing/2014/main" val="10005"/>
                  </a:ext>
                </a:extLst>
              </a:tr>
              <a:tr h="370840">
                <a:tc>
                  <a:txBody>
                    <a:bodyPr/>
                    <a:lstStyle/>
                    <a:p>
                      <a:r>
                        <a:rPr lang="en-US" altLang="zh-CN" sz="1600" dirty="0"/>
                        <a:t>Against Model</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EscapeeBasic</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EscapeeEasy</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extLst>
                  <a:ext uri="{0D108BD9-81ED-4DB2-BD59-A6C34878D82A}">
                    <a16:rowId xmlns:a16="http://schemas.microsoft.com/office/drawing/2014/main" val="10006"/>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199" y="394446"/>
            <a:ext cx="8229600" cy="808038"/>
          </a:xfrm>
        </p:spPr>
        <p:txBody>
          <a:bodyPr/>
          <a:lstStyle/>
          <a:p>
            <a:r>
              <a:rPr lang="en-US" altLang="zh-CN" dirty="0"/>
              <a:t>Training 4</a:t>
            </a:r>
          </a:p>
        </p:txBody>
      </p:sp>
      <p:sp>
        <p:nvSpPr>
          <p:cNvPr id="5" name="内容占位符 4"/>
          <p:cNvSpPr>
            <a:spLocks noGrp="1"/>
          </p:cNvSpPr>
          <p:nvPr>
            <p:ph idx="1"/>
          </p:nvPr>
        </p:nvSpPr>
        <p:spPr>
          <a:xfrm>
            <a:off x="457199" y="5604251"/>
            <a:ext cx="8417860" cy="959224"/>
          </a:xfrm>
        </p:spPr>
        <p:txBody>
          <a:bodyPr/>
          <a:lstStyle/>
          <a:p>
            <a:r>
              <a:rPr lang="en-US" altLang="zh-CN" dirty="0"/>
              <a:t>After about 4,400,000 more steps we get ChaserHard trained from ChaserEasy.</a:t>
            </a:r>
          </a:p>
          <a:p>
            <a:r>
              <a:rPr lang="en-US" altLang="zh-CN" dirty="0"/>
              <a:t>We test ChaserHard for 1000 rounds, the win rates is 50.7%</a:t>
            </a:r>
            <a:endParaRPr lang="zh-CN" altLang="en-US" dirty="0"/>
          </a:p>
        </p:txBody>
      </p:sp>
      <p:pic>
        <p:nvPicPr>
          <p:cNvPr id="3" name="图片 2"/>
          <p:cNvPicPr>
            <a:picLocks noChangeAspect="1"/>
          </p:cNvPicPr>
          <p:nvPr/>
        </p:nvPicPr>
        <p:blipFill>
          <a:blip r:embed="rId2"/>
          <a:stretch>
            <a:fillRect/>
          </a:stretch>
        </p:blipFill>
        <p:spPr>
          <a:xfrm>
            <a:off x="0" y="1222436"/>
            <a:ext cx="9144000" cy="4413127"/>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896470"/>
            <a:ext cx="8229600" cy="808038"/>
          </a:xfrm>
        </p:spPr>
        <p:txBody>
          <a:bodyPr/>
          <a:lstStyle/>
          <a:p>
            <a:r>
              <a:rPr lang="en-US" altLang="zh-CN" dirty="0"/>
              <a:t>Training 5</a:t>
            </a:r>
          </a:p>
        </p:txBody>
      </p:sp>
      <p:sp>
        <p:nvSpPr>
          <p:cNvPr id="5" name="内容占位符 4"/>
          <p:cNvSpPr>
            <a:spLocks noGrp="1"/>
          </p:cNvSpPr>
          <p:nvPr>
            <p:ph idx="1"/>
          </p:nvPr>
        </p:nvSpPr>
        <p:spPr>
          <a:xfrm>
            <a:off x="152400" y="1918446"/>
            <a:ext cx="4500282" cy="4533900"/>
          </a:xfrm>
        </p:spPr>
        <p:txBody>
          <a:bodyPr/>
          <a:lstStyle/>
          <a:p>
            <a:r>
              <a:rPr lang="en-US" altLang="zh-CN" dirty="0"/>
              <a:t>Continue with EscapeeEasy, We train the escapee further against ChaserHard.</a:t>
            </a:r>
          </a:p>
          <a:p>
            <a:r>
              <a:rPr lang="en-US" altLang="zh-CN" dirty="0"/>
              <a:t>Comparing with Train_3 (last time we train escapee) the escapee agent will face harder conditions:</a:t>
            </a:r>
          </a:p>
          <a:p>
            <a:pPr lvl="1"/>
            <a:r>
              <a:rPr lang="en-US" altLang="zh-CN" dirty="0"/>
              <a:t>Higher opponent speed.</a:t>
            </a:r>
          </a:p>
          <a:p>
            <a:pPr lvl="1"/>
            <a:r>
              <a:rPr lang="en-US" altLang="zh-CN" dirty="0"/>
              <a:t>Stronger opponent(better trained agent)</a:t>
            </a:r>
          </a:p>
          <a:p>
            <a:r>
              <a:rPr lang="en-US" altLang="zh-CN" dirty="0"/>
              <a:t>We record 4 demos as escapee playing against ChaserHard.</a:t>
            </a:r>
          </a:p>
        </p:txBody>
      </p:sp>
      <p:graphicFrame>
        <p:nvGraphicFramePr>
          <p:cNvPr id="6" name="表格 8"/>
          <p:cNvGraphicFramePr>
            <a:graphicFrameLocks noGrp="1"/>
          </p:cNvGraphicFramePr>
          <p:nvPr/>
        </p:nvGraphicFramePr>
        <p:xfrm>
          <a:off x="4498007" y="1918446"/>
          <a:ext cx="4583240" cy="2597524"/>
        </p:xfrm>
        <a:graphic>
          <a:graphicData uri="http://schemas.openxmlformats.org/drawingml/2006/table">
            <a:tbl>
              <a:tblPr firstRow="1" bandRow="1">
                <a:tableStyleId>{5C22544A-7EE6-4342-B048-85BDC9FD1C3A}</a:tableStyleId>
              </a:tblPr>
              <a:tblGrid>
                <a:gridCol w="1663938">
                  <a:extLst>
                    <a:ext uri="{9D8B030D-6E8A-4147-A177-3AD203B41FA5}">
                      <a16:colId xmlns:a16="http://schemas.microsoft.com/office/drawing/2014/main" val="20000"/>
                    </a:ext>
                  </a:extLst>
                </a:gridCol>
                <a:gridCol w="1475059">
                  <a:extLst>
                    <a:ext uri="{9D8B030D-6E8A-4147-A177-3AD203B41FA5}">
                      <a16:colId xmlns:a16="http://schemas.microsoft.com/office/drawing/2014/main" val="20001"/>
                    </a:ext>
                  </a:extLst>
                </a:gridCol>
                <a:gridCol w="1444243">
                  <a:extLst>
                    <a:ext uri="{9D8B030D-6E8A-4147-A177-3AD203B41FA5}">
                      <a16:colId xmlns:a16="http://schemas.microsoft.com/office/drawing/2014/main" val="20002"/>
                    </a:ext>
                  </a:extLst>
                </a:gridCol>
              </a:tblGrid>
              <a:tr h="370840">
                <a:tc>
                  <a:txBody>
                    <a:bodyPr/>
                    <a:lstStyle/>
                    <a:p>
                      <a:r>
                        <a:rPr lang="en-US" altLang="zh-CN" sz="1600" b="0" dirty="0">
                          <a:solidFill>
                            <a:sysClr val="windowText" lastClr="000000"/>
                          </a:solidFill>
                        </a:rPr>
                        <a:t>Training Section</a:t>
                      </a:r>
                      <a:endParaRPr lang="zh-CN" altLang="en-US"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b="0" dirty="0">
                          <a:solidFill>
                            <a:sysClr val="windowText" lastClr="000000"/>
                          </a:solidFill>
                        </a:rPr>
                        <a:t>Train_3</a:t>
                      </a:r>
                      <a:endParaRPr lang="zh-CN" altLang="en-US"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b="0" dirty="0">
                          <a:solidFill>
                            <a:sysClr val="windowText" lastClr="000000"/>
                          </a:solidFill>
                        </a:rPr>
                        <a:t>Train_5</a:t>
                      </a:r>
                      <a:endParaRPr lang="zh-CN" altLang="en-US"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extLst>
                  <a:ext uri="{0D108BD9-81ED-4DB2-BD59-A6C34878D82A}">
                    <a16:rowId xmlns:a16="http://schemas.microsoft.com/office/drawing/2014/main" val="10000"/>
                  </a:ext>
                </a:extLst>
              </a:tr>
              <a:tr h="370840">
                <a:tc gridSpan="3">
                  <a:txBody>
                    <a:bodyPr/>
                    <a:lstStyle/>
                    <a:p>
                      <a:r>
                        <a:rPr lang="en-US" altLang="zh-CN" sz="1600" b="1" dirty="0">
                          <a:solidFill>
                            <a:sysClr val="windowText" lastClr="000000"/>
                          </a:solidFill>
                        </a:rPr>
                        <a:t>  Training Parameters</a:t>
                      </a:r>
                      <a:endParaRPr lang="zh-CN" altLang="en-US" sz="16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hMerge="1">
                  <a:txBody>
                    <a:bodyPr/>
                    <a:lstStyle/>
                    <a:p>
                      <a:endParaRPr lang="zh-CN"/>
                    </a:p>
                  </a:txBody>
                  <a:tcPr/>
                </a:tc>
                <a:tc hMerge="1">
                  <a:txBody>
                    <a:bodyPr/>
                    <a:lstStyle/>
                    <a:p>
                      <a:endParaRPr lang="zh-CN"/>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372484">
                <a:tc>
                  <a:txBody>
                    <a:bodyPr/>
                    <a:lstStyle/>
                    <a:p>
                      <a:r>
                        <a:rPr lang="en-US" altLang="zh-CN" sz="1600" dirty="0"/>
                        <a:t>Escapee Speed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2.0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extLst>
                  <a:ext uri="{0D108BD9-81ED-4DB2-BD59-A6C34878D82A}">
                    <a16:rowId xmlns:a16="http://schemas.microsoft.com/office/drawing/2014/main" val="10002"/>
                  </a:ext>
                </a:extLst>
              </a:tr>
              <a:tr h="370840">
                <a:tc>
                  <a:txBody>
                    <a:bodyPr/>
                    <a:lstStyle/>
                    <a:p>
                      <a:r>
                        <a:rPr lang="en-US" altLang="zh-CN" sz="1600" dirty="0"/>
                        <a:t>Chaser Speed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2.25</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2.5</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extLst>
                  <a:ext uri="{0D108BD9-81ED-4DB2-BD59-A6C34878D82A}">
                    <a16:rowId xmlns:a16="http://schemas.microsoft.com/office/drawing/2014/main" val="10003"/>
                  </a:ext>
                </a:extLst>
              </a:tr>
              <a:tr h="370840">
                <a:tc gridSpan="3">
                  <a:txBody>
                    <a:bodyPr/>
                    <a:lstStyle/>
                    <a:p>
                      <a:r>
                        <a:rPr lang="en-US" altLang="zh-CN" sz="1600" dirty="0"/>
                        <a:t>  </a:t>
                      </a:r>
                      <a:r>
                        <a:rPr lang="en-US" altLang="zh-CN" sz="1600" b="1" dirty="0"/>
                        <a:t>Training Target</a:t>
                      </a:r>
                      <a:endParaRPr lang="zh-CN"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hMerge="1">
                  <a:txBody>
                    <a:bodyPr/>
                    <a:lstStyle/>
                    <a:p>
                      <a:endParaRPr lang="zh-CN"/>
                    </a:p>
                  </a:txBody>
                  <a:tcPr/>
                </a:tc>
                <a:tc hMerge="1">
                  <a:txBody>
                    <a:bodyPr/>
                    <a:lstStyle/>
                    <a:p>
                      <a:endParaRPr lang="zh-CN"/>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370840">
                <a:tc>
                  <a:txBody>
                    <a:bodyPr/>
                    <a:lstStyle/>
                    <a:p>
                      <a:r>
                        <a:rPr lang="en-US" altLang="zh-CN" sz="1600" dirty="0"/>
                        <a:t>Training Model</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EscapeeEasy</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EscapeeHard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extLst>
                  <a:ext uri="{0D108BD9-81ED-4DB2-BD59-A6C34878D82A}">
                    <a16:rowId xmlns:a16="http://schemas.microsoft.com/office/drawing/2014/main" val="10005"/>
                  </a:ext>
                </a:extLst>
              </a:tr>
              <a:tr h="370840">
                <a:tc>
                  <a:txBody>
                    <a:bodyPr/>
                    <a:lstStyle/>
                    <a:p>
                      <a:r>
                        <a:rPr lang="en-US" altLang="zh-CN" sz="1600" dirty="0"/>
                        <a:t>Against Model</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ChaserEasy</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ChaserHard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extLst>
                  <a:ext uri="{0D108BD9-81ED-4DB2-BD59-A6C34878D82A}">
                    <a16:rowId xmlns:a16="http://schemas.microsoft.com/office/drawing/2014/main" val="10006"/>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199" y="394446"/>
            <a:ext cx="8229600" cy="808038"/>
          </a:xfrm>
        </p:spPr>
        <p:txBody>
          <a:bodyPr/>
          <a:lstStyle/>
          <a:p>
            <a:r>
              <a:rPr lang="en-US" altLang="zh-CN" dirty="0"/>
              <a:t>Training 5</a:t>
            </a:r>
          </a:p>
        </p:txBody>
      </p:sp>
      <p:sp>
        <p:nvSpPr>
          <p:cNvPr id="5" name="内容占位符 4"/>
          <p:cNvSpPr>
            <a:spLocks noGrp="1"/>
          </p:cNvSpPr>
          <p:nvPr>
            <p:ph idx="1"/>
          </p:nvPr>
        </p:nvSpPr>
        <p:spPr>
          <a:xfrm>
            <a:off x="457199" y="5604251"/>
            <a:ext cx="8417860" cy="959224"/>
          </a:xfrm>
        </p:spPr>
        <p:txBody>
          <a:bodyPr/>
          <a:lstStyle/>
          <a:p>
            <a:r>
              <a:rPr lang="en-US" altLang="zh-CN" dirty="0"/>
              <a:t>After about 1,600,000 more steps Now we get EscapeeHard trained from EscapeeEasy.</a:t>
            </a:r>
          </a:p>
          <a:p>
            <a:r>
              <a:rPr lang="en-US" altLang="zh-CN" dirty="0"/>
              <a:t>We test EscapeeHard for 1000 rounds, the win rates is 46.6%</a:t>
            </a:r>
            <a:endParaRPr lang="zh-CN" altLang="en-US" dirty="0"/>
          </a:p>
        </p:txBody>
      </p:sp>
      <p:pic>
        <p:nvPicPr>
          <p:cNvPr id="3" name="图片 2"/>
          <p:cNvPicPr>
            <a:picLocks noChangeAspect="1"/>
          </p:cNvPicPr>
          <p:nvPr/>
        </p:nvPicPr>
        <p:blipFill>
          <a:blip r:embed="rId2"/>
          <a:stretch>
            <a:fillRect/>
          </a:stretch>
        </p:blipFill>
        <p:spPr>
          <a:xfrm>
            <a:off x="0" y="1237890"/>
            <a:ext cx="9144000" cy="4382219"/>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896470"/>
            <a:ext cx="8229600" cy="808038"/>
          </a:xfrm>
        </p:spPr>
        <p:txBody>
          <a:bodyPr/>
          <a:lstStyle/>
          <a:p>
            <a:r>
              <a:rPr lang="en-US" altLang="zh-CN" dirty="0"/>
              <a:t>Win Rates of All Training Sections</a:t>
            </a:r>
            <a:endParaRPr lang="en-US" dirty="0"/>
          </a:p>
        </p:txBody>
      </p:sp>
      <p:sp>
        <p:nvSpPr>
          <p:cNvPr id="5" name="内容占位符 4"/>
          <p:cNvSpPr>
            <a:spLocks noGrp="1"/>
          </p:cNvSpPr>
          <p:nvPr>
            <p:ph idx="1"/>
          </p:nvPr>
        </p:nvSpPr>
        <p:spPr>
          <a:xfrm>
            <a:off x="277904" y="1704508"/>
            <a:ext cx="8480613" cy="4533900"/>
          </a:xfrm>
        </p:spPr>
        <p:txBody>
          <a:bodyPr/>
          <a:lstStyle/>
          <a:p>
            <a:r>
              <a:rPr lang="en-US" altLang="zh-CN" dirty="0"/>
              <a:t>In all 5 training sections, we test the win rates for each agent.</a:t>
            </a:r>
            <a:endParaRPr lang="zh-CN" altLang="en-US" dirty="0"/>
          </a:p>
        </p:txBody>
      </p:sp>
      <p:graphicFrame>
        <p:nvGraphicFramePr>
          <p:cNvPr id="11" name="表格 8"/>
          <p:cNvGraphicFramePr>
            <a:graphicFrameLocks noGrp="1"/>
          </p:cNvGraphicFramePr>
          <p:nvPr/>
        </p:nvGraphicFramePr>
        <p:xfrm>
          <a:off x="47357" y="2283460"/>
          <a:ext cx="9049286" cy="3708400"/>
        </p:xfrm>
        <a:graphic>
          <a:graphicData uri="http://schemas.openxmlformats.org/drawingml/2006/table">
            <a:tbl>
              <a:tblPr firstRow="1" bandRow="1">
                <a:tableStyleId>{5C22544A-7EE6-4342-B048-85BDC9FD1C3A}</a:tableStyleId>
              </a:tblPr>
              <a:tblGrid>
                <a:gridCol w="1683466">
                  <a:extLst>
                    <a:ext uri="{9D8B030D-6E8A-4147-A177-3AD203B41FA5}">
                      <a16:colId xmlns:a16="http://schemas.microsoft.com/office/drawing/2014/main" val="20000"/>
                    </a:ext>
                  </a:extLst>
                </a:gridCol>
                <a:gridCol w="1384440">
                  <a:extLst>
                    <a:ext uri="{9D8B030D-6E8A-4147-A177-3AD203B41FA5}">
                      <a16:colId xmlns:a16="http://schemas.microsoft.com/office/drawing/2014/main" val="20001"/>
                    </a:ext>
                  </a:extLst>
                </a:gridCol>
                <a:gridCol w="1536715">
                  <a:extLst>
                    <a:ext uri="{9D8B030D-6E8A-4147-A177-3AD203B41FA5}">
                      <a16:colId xmlns:a16="http://schemas.microsoft.com/office/drawing/2014/main" val="20002"/>
                    </a:ext>
                  </a:extLst>
                </a:gridCol>
                <a:gridCol w="1474171">
                  <a:extLst>
                    <a:ext uri="{9D8B030D-6E8A-4147-A177-3AD203B41FA5}">
                      <a16:colId xmlns:a16="http://schemas.microsoft.com/office/drawing/2014/main" val="20003"/>
                    </a:ext>
                  </a:extLst>
                </a:gridCol>
                <a:gridCol w="1518211">
                  <a:extLst>
                    <a:ext uri="{9D8B030D-6E8A-4147-A177-3AD203B41FA5}">
                      <a16:colId xmlns:a16="http://schemas.microsoft.com/office/drawing/2014/main" val="20004"/>
                    </a:ext>
                  </a:extLst>
                </a:gridCol>
                <a:gridCol w="1452283">
                  <a:extLst>
                    <a:ext uri="{9D8B030D-6E8A-4147-A177-3AD203B41FA5}">
                      <a16:colId xmlns:a16="http://schemas.microsoft.com/office/drawing/2014/main" val="20005"/>
                    </a:ext>
                  </a:extLst>
                </a:gridCol>
              </a:tblGrid>
              <a:tr h="370840">
                <a:tc>
                  <a:txBody>
                    <a:bodyPr/>
                    <a:lstStyle/>
                    <a:p>
                      <a:r>
                        <a:rPr lang="en-US" altLang="zh-CN" sz="1600" b="0" dirty="0">
                          <a:solidFill>
                            <a:sysClr val="windowText" lastClr="000000"/>
                          </a:solidFill>
                        </a:rPr>
                        <a:t>Training Section</a:t>
                      </a:r>
                      <a:endParaRPr lang="zh-CN" altLang="en-US"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b="0" dirty="0">
                          <a:solidFill>
                            <a:sysClr val="windowText" lastClr="000000"/>
                          </a:solidFill>
                        </a:rPr>
                        <a:t>Train_1</a:t>
                      </a:r>
                      <a:endParaRPr lang="zh-CN" altLang="en-US"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b="0" dirty="0">
                          <a:solidFill>
                            <a:sysClr val="windowText" lastClr="000000"/>
                          </a:solidFill>
                        </a:rPr>
                        <a:t>Train_2</a:t>
                      </a:r>
                      <a:endParaRPr lang="zh-CN" altLang="en-US"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b="0" dirty="0">
                          <a:solidFill>
                            <a:sysClr val="windowText" lastClr="000000"/>
                          </a:solidFill>
                        </a:rPr>
                        <a:t>Train_3</a:t>
                      </a:r>
                      <a:endParaRPr lang="zh-CN" altLang="en-US"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b="0">
                          <a:solidFill>
                            <a:sysClr val="windowText" lastClr="000000"/>
                          </a:solidFill>
                        </a:rPr>
                        <a:t>Train_4</a:t>
                      </a:r>
                      <a:endParaRPr lang="zh-CN" altLang="en-US"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b="0" dirty="0">
                          <a:solidFill>
                            <a:sysClr val="windowText" lastClr="000000"/>
                          </a:solidFill>
                        </a:rPr>
                        <a:t>Train_5</a:t>
                      </a:r>
                      <a:endParaRPr lang="zh-CN" altLang="en-US"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gridSpan="6">
                  <a:txBody>
                    <a:bodyPr/>
                    <a:lstStyle/>
                    <a:p>
                      <a:r>
                        <a:rPr lang="en-US" altLang="zh-CN" sz="1600" b="1" dirty="0">
                          <a:solidFill>
                            <a:sysClr val="windowText" lastClr="000000"/>
                          </a:solidFill>
                        </a:rPr>
                        <a:t>  Training Parameters</a:t>
                      </a:r>
                      <a:endParaRPr lang="zh-CN" altLang="en-US" sz="16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CN"/>
                    </a:p>
                  </a:txBody>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370840">
                <a:tc>
                  <a:txBody>
                    <a:bodyPr/>
                    <a:lstStyle/>
                    <a:p>
                      <a:r>
                        <a:rPr lang="en-US" altLang="zh-CN" sz="1600" dirty="0"/>
                        <a:t>Escapee Speed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2.0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a:t>2.0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a:t>2.0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a:t>2.0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a:t>2.0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r>
                        <a:rPr lang="en-US" altLang="zh-CN" sz="1600" dirty="0"/>
                        <a:t>Chaser Speed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2.0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2.5</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2.25</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2.25</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2.5</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gridSpan="6">
                  <a:txBody>
                    <a:bodyPr/>
                    <a:lstStyle/>
                    <a:p>
                      <a:r>
                        <a:rPr lang="en-US" altLang="zh-CN" sz="1600" dirty="0"/>
                        <a:t>  </a:t>
                      </a:r>
                      <a:r>
                        <a:rPr lang="en-US" altLang="zh-CN" sz="1600" b="1" dirty="0"/>
                        <a:t>Training Target</a:t>
                      </a:r>
                      <a:endParaRPr lang="zh-CN"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CN"/>
                    </a:p>
                  </a:txBody>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370840">
                <a:tc>
                  <a:txBody>
                    <a:bodyPr/>
                    <a:lstStyle/>
                    <a:p>
                      <a:r>
                        <a:rPr lang="en-US" altLang="zh-CN" sz="1600" dirty="0"/>
                        <a:t>Training Model</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a:t>Escapee</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ChaserEasy</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EscapeeEasy</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ChaserHard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EscapeeHard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r>
                        <a:rPr lang="en-US" altLang="zh-CN" sz="1600" dirty="0"/>
                        <a:t>Against Model</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ScriptChaser</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EscapeeBasic</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ChaserEasy</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EscapeeEasy</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ChaserHard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840">
                <a:tc gridSpan="6">
                  <a:txBody>
                    <a:bodyPr/>
                    <a:lstStyle/>
                    <a:p>
                      <a:r>
                        <a:rPr lang="en-US" altLang="zh-CN" sz="1600" b="1" dirty="0"/>
                        <a:t>Win Rates After Training</a:t>
                      </a:r>
                      <a:endParaRPr lang="zh-CN"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840">
                <a:tc>
                  <a:txBody>
                    <a:bodyPr/>
                    <a:lstStyle/>
                    <a:p>
                      <a:r>
                        <a:rPr lang="en-US" altLang="zh-CN" sz="1600" dirty="0"/>
                        <a:t>Escapee</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32.4%</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44.3%</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65.8%</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49.3%</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46.6%</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840">
                <a:tc>
                  <a:txBody>
                    <a:bodyPr/>
                    <a:lstStyle/>
                    <a:p>
                      <a:r>
                        <a:rPr lang="en-US" altLang="zh-CN" sz="1600" dirty="0"/>
                        <a:t>Chaser</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67.6%</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55.7%</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34.2%</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50.7%</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53.4%</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896470"/>
            <a:ext cx="8229600" cy="808038"/>
          </a:xfrm>
        </p:spPr>
        <p:txBody>
          <a:bodyPr/>
          <a:lstStyle/>
          <a:p>
            <a:r>
              <a:rPr lang="en-US" altLang="zh-CN" dirty="0"/>
              <a:t>Improvements Between Training Sections</a:t>
            </a:r>
            <a:endParaRPr lang="en-US" dirty="0"/>
          </a:p>
        </p:txBody>
      </p:sp>
      <p:sp>
        <p:nvSpPr>
          <p:cNvPr id="5" name="内容占位符 4"/>
          <p:cNvSpPr>
            <a:spLocks noGrp="1"/>
          </p:cNvSpPr>
          <p:nvPr>
            <p:ph idx="1"/>
          </p:nvPr>
        </p:nvSpPr>
        <p:spPr>
          <a:xfrm>
            <a:off x="152400" y="1918446"/>
            <a:ext cx="4204448" cy="4533900"/>
          </a:xfrm>
        </p:spPr>
        <p:txBody>
          <a:bodyPr/>
          <a:lstStyle/>
          <a:p>
            <a:r>
              <a:rPr lang="en-US" altLang="zh-CN" dirty="0"/>
              <a:t>ChaserHard is trained from ChaserEasy. </a:t>
            </a:r>
          </a:p>
          <a:p>
            <a:r>
              <a:rPr lang="en-US" altLang="zh-CN" dirty="0"/>
              <a:t>Under same circumstance:</a:t>
            </a:r>
          </a:p>
          <a:p>
            <a:pPr lvl="1"/>
            <a:r>
              <a:rPr lang="en-US" altLang="zh-CN" dirty="0"/>
              <a:t>Same speed for both agents</a:t>
            </a:r>
          </a:p>
          <a:p>
            <a:pPr lvl="1"/>
            <a:r>
              <a:rPr lang="en-US" altLang="zh-CN" dirty="0"/>
              <a:t>Same opponent agent</a:t>
            </a:r>
          </a:p>
          <a:p>
            <a:r>
              <a:rPr lang="en-US" altLang="zh-CN" dirty="0"/>
              <a:t>The win rate of chaser raise from 34.2% to 50.7%.</a:t>
            </a:r>
          </a:p>
        </p:txBody>
      </p:sp>
      <p:graphicFrame>
        <p:nvGraphicFramePr>
          <p:cNvPr id="4" name="表格 8"/>
          <p:cNvGraphicFramePr>
            <a:graphicFrameLocks noGrp="1"/>
          </p:cNvGraphicFramePr>
          <p:nvPr/>
        </p:nvGraphicFramePr>
        <p:xfrm>
          <a:off x="4471114" y="1990164"/>
          <a:ext cx="4583240" cy="2968364"/>
        </p:xfrm>
        <a:graphic>
          <a:graphicData uri="http://schemas.openxmlformats.org/drawingml/2006/table">
            <a:tbl>
              <a:tblPr firstRow="1" bandRow="1">
                <a:tableStyleId>{5C22544A-7EE6-4342-B048-85BDC9FD1C3A}</a:tableStyleId>
              </a:tblPr>
              <a:tblGrid>
                <a:gridCol w="1663938">
                  <a:extLst>
                    <a:ext uri="{9D8B030D-6E8A-4147-A177-3AD203B41FA5}">
                      <a16:colId xmlns:a16="http://schemas.microsoft.com/office/drawing/2014/main" val="20000"/>
                    </a:ext>
                  </a:extLst>
                </a:gridCol>
                <a:gridCol w="1475059">
                  <a:extLst>
                    <a:ext uri="{9D8B030D-6E8A-4147-A177-3AD203B41FA5}">
                      <a16:colId xmlns:a16="http://schemas.microsoft.com/office/drawing/2014/main" val="20001"/>
                    </a:ext>
                  </a:extLst>
                </a:gridCol>
                <a:gridCol w="1444243">
                  <a:extLst>
                    <a:ext uri="{9D8B030D-6E8A-4147-A177-3AD203B41FA5}">
                      <a16:colId xmlns:a16="http://schemas.microsoft.com/office/drawing/2014/main" val="20002"/>
                    </a:ext>
                  </a:extLst>
                </a:gridCol>
              </a:tblGrid>
              <a:tr h="370840">
                <a:tc>
                  <a:txBody>
                    <a:bodyPr/>
                    <a:lstStyle/>
                    <a:p>
                      <a:r>
                        <a:rPr lang="en-US" altLang="zh-CN" sz="1600" b="0" dirty="0">
                          <a:solidFill>
                            <a:sysClr val="windowText" lastClr="000000"/>
                          </a:solidFill>
                        </a:rPr>
                        <a:t>Training Section</a:t>
                      </a:r>
                      <a:endParaRPr lang="zh-CN" altLang="en-US"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b="0" dirty="0">
                          <a:solidFill>
                            <a:sysClr val="windowText" lastClr="000000"/>
                          </a:solidFill>
                        </a:rPr>
                        <a:t>Train_3</a:t>
                      </a:r>
                      <a:endParaRPr lang="zh-CN" altLang="en-US"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b="0" dirty="0">
                          <a:solidFill>
                            <a:sysClr val="windowText" lastClr="000000"/>
                          </a:solidFill>
                        </a:rPr>
                        <a:t>Train_4</a:t>
                      </a:r>
                      <a:endParaRPr lang="zh-CN" altLang="en-US"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extLst>
                  <a:ext uri="{0D108BD9-81ED-4DB2-BD59-A6C34878D82A}">
                    <a16:rowId xmlns:a16="http://schemas.microsoft.com/office/drawing/2014/main" val="10000"/>
                  </a:ext>
                </a:extLst>
              </a:tr>
              <a:tr h="370840">
                <a:tc gridSpan="3">
                  <a:txBody>
                    <a:bodyPr/>
                    <a:lstStyle/>
                    <a:p>
                      <a:r>
                        <a:rPr lang="en-US" altLang="zh-CN" sz="1600" b="1" dirty="0">
                          <a:solidFill>
                            <a:sysClr val="windowText" lastClr="000000"/>
                          </a:solidFill>
                        </a:rPr>
                        <a:t>  Training Parameters</a:t>
                      </a:r>
                      <a:endParaRPr lang="zh-CN" altLang="en-US" sz="16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hMerge="1">
                  <a:txBody>
                    <a:bodyPr/>
                    <a:lstStyle/>
                    <a:p>
                      <a:endParaRPr lang="zh-CN"/>
                    </a:p>
                  </a:txBody>
                  <a:tcPr/>
                </a:tc>
                <a:tc hMerge="1">
                  <a:txBody>
                    <a:bodyPr/>
                    <a:lstStyle/>
                    <a:p>
                      <a:endParaRPr lang="zh-CN"/>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372484">
                <a:tc>
                  <a:txBody>
                    <a:bodyPr/>
                    <a:lstStyle/>
                    <a:p>
                      <a:r>
                        <a:rPr lang="en-US" altLang="zh-CN" sz="1600" dirty="0"/>
                        <a:t>Escapee Speed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2.0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extLst>
                  <a:ext uri="{0D108BD9-81ED-4DB2-BD59-A6C34878D82A}">
                    <a16:rowId xmlns:a16="http://schemas.microsoft.com/office/drawing/2014/main" val="10002"/>
                  </a:ext>
                </a:extLst>
              </a:tr>
              <a:tr h="370840">
                <a:tc>
                  <a:txBody>
                    <a:bodyPr/>
                    <a:lstStyle/>
                    <a:p>
                      <a:r>
                        <a:rPr lang="en-US" altLang="zh-CN" sz="1600" dirty="0"/>
                        <a:t>Chaser Speed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2.25</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2.25</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extLst>
                  <a:ext uri="{0D108BD9-81ED-4DB2-BD59-A6C34878D82A}">
                    <a16:rowId xmlns:a16="http://schemas.microsoft.com/office/drawing/2014/main" val="10003"/>
                  </a:ext>
                </a:extLst>
              </a:tr>
              <a:tr h="370840">
                <a:tc gridSpan="3">
                  <a:txBody>
                    <a:bodyPr/>
                    <a:lstStyle/>
                    <a:p>
                      <a:r>
                        <a:rPr lang="en-US" altLang="zh-CN" sz="1600" dirty="0"/>
                        <a:t>  </a:t>
                      </a:r>
                      <a:r>
                        <a:rPr lang="en-US" altLang="zh-CN" sz="1600" b="1" dirty="0"/>
                        <a:t>Training Target</a:t>
                      </a:r>
                      <a:endParaRPr lang="zh-CN"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hMerge="1">
                  <a:txBody>
                    <a:bodyPr/>
                    <a:lstStyle/>
                    <a:p>
                      <a:endParaRPr lang="zh-CN"/>
                    </a:p>
                  </a:txBody>
                  <a:tcPr/>
                </a:tc>
                <a:tc hMerge="1">
                  <a:txBody>
                    <a:bodyPr/>
                    <a:lstStyle/>
                    <a:p>
                      <a:endParaRPr lang="zh-CN"/>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370840">
                <a:tc>
                  <a:txBody>
                    <a:bodyPr/>
                    <a:lstStyle/>
                    <a:p>
                      <a:r>
                        <a:rPr lang="en-US" altLang="zh-CN" sz="1600" dirty="0"/>
                        <a:t>Training Model</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EscapeeEasy</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ChaserHard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extLst>
                  <a:ext uri="{0D108BD9-81ED-4DB2-BD59-A6C34878D82A}">
                    <a16:rowId xmlns:a16="http://schemas.microsoft.com/office/drawing/2014/main" val="10005"/>
                  </a:ext>
                </a:extLst>
              </a:tr>
              <a:tr h="370840">
                <a:tc>
                  <a:txBody>
                    <a:bodyPr/>
                    <a:lstStyle/>
                    <a:p>
                      <a:r>
                        <a:rPr lang="en-US" altLang="zh-CN" sz="1600" dirty="0"/>
                        <a:t>Against Model</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ChaserEasy</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EscapeeEasy</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extLst>
                  <a:ext uri="{0D108BD9-81ED-4DB2-BD59-A6C34878D82A}">
                    <a16:rowId xmlns:a16="http://schemas.microsoft.com/office/drawing/2014/main" val="10006"/>
                  </a:ext>
                </a:extLst>
              </a:tr>
              <a:tr h="370840">
                <a:tc>
                  <a:txBody>
                    <a:bodyPr/>
                    <a:lstStyle/>
                    <a:p>
                      <a:r>
                        <a:rPr lang="en-US" altLang="zh-CN" sz="1600" dirty="0"/>
                        <a:t>ChaserWinRate</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34.2%</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50.7%</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extLst>
                  <a:ext uri="{0D108BD9-81ED-4DB2-BD59-A6C34878D82A}">
                    <a16:rowId xmlns:a16="http://schemas.microsoft.com/office/drawing/2014/main" val="10007"/>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Prior Work</a:t>
            </a:r>
          </a:p>
        </p:txBody>
      </p:sp>
      <p:sp>
        <p:nvSpPr>
          <p:cNvPr id="3" name="内容占位符 2"/>
          <p:cNvSpPr>
            <a:spLocks noGrp="1"/>
          </p:cNvSpPr>
          <p:nvPr>
            <p:ph idx="1"/>
          </p:nvPr>
        </p:nvSpPr>
        <p:spPr/>
        <p:txBody>
          <a:bodyPr/>
          <a:lstStyle/>
          <a:p>
            <a:r>
              <a:rPr lang="en-US" b="1" dirty="0"/>
              <a:t>Grandmaster level in StarCraft II using multi-agent reinforcement learning</a:t>
            </a:r>
          </a:p>
          <a:p>
            <a:pPr lvl="1"/>
            <a:r>
              <a:rPr lang="en-US" dirty="0"/>
              <a:t>First agent reach the highest league of human players in a widespread professional e-sport without simplification of the game.</a:t>
            </a:r>
          </a:p>
          <a:p>
            <a:pPr lvl="1"/>
            <a:r>
              <a:rPr lang="en-US" dirty="0"/>
              <a:t>Relies on imitation learning combined with reinforcement learning.</a:t>
            </a:r>
          </a:p>
          <a:p>
            <a:pPr lvl="1"/>
            <a:r>
              <a:rPr lang="en-US" dirty="0"/>
              <a:t>Consists of tens of thousands of time-steps and thousands of actions, observation includes all visible units and attributes. Takes about 50 days training to reach that goal.</a:t>
            </a:r>
          </a:p>
          <a:p>
            <a:pPr lvl="1"/>
            <a:r>
              <a:rPr lang="en-US" dirty="0"/>
              <a:t>Race difference,3 races of </a:t>
            </a:r>
            <a:r>
              <a:rPr lang="en-US" dirty="0" err="1"/>
              <a:t>Starcraft</a:t>
            </a:r>
            <a:r>
              <a:rPr lang="en-US" dirty="0"/>
              <a:t> might be able to consider as an imperfect information asymmetric game. They use 3 agents for each race and 3 main exploiter agents and six league exploiter agents.</a:t>
            </a:r>
          </a:p>
          <a:p>
            <a:pPr lvl="1"/>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896470"/>
            <a:ext cx="8229600" cy="808038"/>
          </a:xfrm>
        </p:spPr>
        <p:txBody>
          <a:bodyPr/>
          <a:lstStyle/>
          <a:p>
            <a:r>
              <a:rPr lang="en-US" altLang="zh-CN" dirty="0"/>
              <a:t>Improvements Between Training Sections</a:t>
            </a:r>
            <a:endParaRPr lang="en-US" dirty="0"/>
          </a:p>
        </p:txBody>
      </p:sp>
      <p:sp>
        <p:nvSpPr>
          <p:cNvPr id="5" name="内容占位符 4"/>
          <p:cNvSpPr>
            <a:spLocks noGrp="1"/>
          </p:cNvSpPr>
          <p:nvPr>
            <p:ph idx="1"/>
          </p:nvPr>
        </p:nvSpPr>
        <p:spPr>
          <a:xfrm>
            <a:off x="367552" y="4831973"/>
            <a:ext cx="8319248" cy="4533900"/>
          </a:xfrm>
        </p:spPr>
        <p:txBody>
          <a:bodyPr/>
          <a:lstStyle/>
          <a:p>
            <a:r>
              <a:rPr lang="en-US" altLang="zh-CN" sz="1800" dirty="0"/>
              <a:t>EscapeeHard is trained from EscapeeEasy. </a:t>
            </a:r>
          </a:p>
          <a:p>
            <a:r>
              <a:rPr lang="en-US" altLang="zh-CN" sz="1800" dirty="0"/>
              <a:t>In both sections, the escapee is facing the same opponent: ChaserHard.</a:t>
            </a:r>
          </a:p>
          <a:p>
            <a:r>
              <a:rPr lang="en-US" altLang="zh-CN" sz="1800" dirty="0"/>
              <a:t>But the agents speed is different. So we add a test group to keep same circumstance.</a:t>
            </a:r>
          </a:p>
          <a:p>
            <a:r>
              <a:rPr lang="en-US" altLang="zh-CN" sz="1800" dirty="0"/>
              <a:t>The win rate of escapee raise from 49.3% to 52.9%.</a:t>
            </a:r>
          </a:p>
        </p:txBody>
      </p:sp>
      <p:graphicFrame>
        <p:nvGraphicFramePr>
          <p:cNvPr id="4" name="表格 8"/>
          <p:cNvGraphicFramePr>
            <a:graphicFrameLocks noGrp="1"/>
          </p:cNvGraphicFramePr>
          <p:nvPr>
            <p:extLst>
              <p:ext uri="{D42A27DB-BD31-4B8C-83A1-F6EECF244321}">
                <p14:modId xmlns:p14="http://schemas.microsoft.com/office/powerpoint/2010/main" val="3350882248"/>
              </p:ext>
            </p:extLst>
          </p:nvPr>
        </p:nvGraphicFramePr>
        <p:xfrm>
          <a:off x="1539688" y="1704508"/>
          <a:ext cx="6064624" cy="2968364"/>
        </p:xfrm>
        <a:graphic>
          <a:graphicData uri="http://schemas.openxmlformats.org/drawingml/2006/table">
            <a:tbl>
              <a:tblPr firstRow="1" bandRow="1">
                <a:tableStyleId>{5C22544A-7EE6-4342-B048-85BDC9FD1C3A}</a:tableStyleId>
              </a:tblPr>
              <a:tblGrid>
                <a:gridCol w="1753383">
                  <a:extLst>
                    <a:ext uri="{9D8B030D-6E8A-4147-A177-3AD203B41FA5}">
                      <a16:colId xmlns:a16="http://schemas.microsoft.com/office/drawing/2014/main" val="20000"/>
                    </a:ext>
                  </a:extLst>
                </a:gridCol>
                <a:gridCol w="1447095">
                  <a:extLst>
                    <a:ext uri="{9D8B030D-6E8A-4147-A177-3AD203B41FA5}">
                      <a16:colId xmlns:a16="http://schemas.microsoft.com/office/drawing/2014/main" val="20001"/>
                    </a:ext>
                  </a:extLst>
                </a:gridCol>
                <a:gridCol w="1447095">
                  <a:extLst>
                    <a:ext uri="{9D8B030D-6E8A-4147-A177-3AD203B41FA5}">
                      <a16:colId xmlns:a16="http://schemas.microsoft.com/office/drawing/2014/main" val="20002"/>
                    </a:ext>
                  </a:extLst>
                </a:gridCol>
                <a:gridCol w="1417051">
                  <a:extLst>
                    <a:ext uri="{9D8B030D-6E8A-4147-A177-3AD203B41FA5}">
                      <a16:colId xmlns:a16="http://schemas.microsoft.com/office/drawing/2014/main" val="20003"/>
                    </a:ext>
                  </a:extLst>
                </a:gridCol>
              </a:tblGrid>
              <a:tr h="370840">
                <a:tc>
                  <a:txBody>
                    <a:bodyPr/>
                    <a:lstStyle/>
                    <a:p>
                      <a:r>
                        <a:rPr lang="en-US" altLang="zh-CN" sz="1600" b="0" dirty="0">
                          <a:solidFill>
                            <a:sysClr val="windowText" lastClr="000000"/>
                          </a:solidFill>
                        </a:rPr>
                        <a:t>Training Section</a:t>
                      </a:r>
                      <a:endParaRPr lang="zh-CN" altLang="en-US"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b="0" dirty="0">
                          <a:solidFill>
                            <a:sysClr val="windowText" lastClr="000000"/>
                          </a:solidFill>
                        </a:rPr>
                        <a:t>Train_4</a:t>
                      </a:r>
                      <a:endParaRPr lang="zh-CN" altLang="en-US"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b="0" dirty="0">
                          <a:solidFill>
                            <a:sysClr val="windowText" lastClr="000000"/>
                          </a:solidFill>
                        </a:rPr>
                        <a:t>Train_5</a:t>
                      </a:r>
                      <a:endParaRPr lang="zh-CN" altLang="en-US"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b="0" dirty="0">
                          <a:solidFill>
                            <a:sysClr val="windowText" lastClr="000000"/>
                          </a:solidFill>
                        </a:rPr>
                        <a:t>Test Group</a:t>
                      </a:r>
                      <a:endParaRPr lang="zh-CN" altLang="en-US"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extLst>
                  <a:ext uri="{0D108BD9-81ED-4DB2-BD59-A6C34878D82A}">
                    <a16:rowId xmlns:a16="http://schemas.microsoft.com/office/drawing/2014/main" val="10000"/>
                  </a:ext>
                </a:extLst>
              </a:tr>
              <a:tr h="370840">
                <a:tc gridSpan="4">
                  <a:txBody>
                    <a:bodyPr/>
                    <a:lstStyle/>
                    <a:p>
                      <a:r>
                        <a:rPr lang="en-US" altLang="zh-CN" sz="1600" b="1" dirty="0">
                          <a:solidFill>
                            <a:sysClr val="windowText" lastClr="000000"/>
                          </a:solidFill>
                        </a:rPr>
                        <a:t>  Training Parameters</a:t>
                      </a:r>
                      <a:endParaRPr lang="zh-CN" altLang="en-US" sz="16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hMerge="1">
                  <a:txBody>
                    <a:bodyPr/>
                    <a:lstStyle/>
                    <a:p>
                      <a:endParaRPr lang="zh-CN"/>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TlToBr w="12700" cap="flat" cmpd="sng" algn="ctr">
                      <a:noFill/>
                      <a:prstDash val="solid"/>
                      <a:round/>
                      <a:headEnd type="none" w="med" len="med"/>
                      <a:tailEnd type="none" w="med" len="med"/>
                    </a:lnTlToBr>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extLst>
                  <a:ext uri="{0D108BD9-81ED-4DB2-BD59-A6C34878D82A}">
                    <a16:rowId xmlns:a16="http://schemas.microsoft.com/office/drawing/2014/main" val="10001"/>
                  </a:ext>
                </a:extLst>
              </a:tr>
              <a:tr h="372484">
                <a:tc>
                  <a:txBody>
                    <a:bodyPr/>
                    <a:lstStyle/>
                    <a:p>
                      <a:r>
                        <a:rPr lang="en-US" altLang="zh-CN" sz="1600" dirty="0"/>
                        <a:t>Escapee Speed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2.0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a:t>2.0</a:t>
                      </a:r>
                      <a:endParaRPr lang="en-US" altLang="zh-C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extLst>
                  <a:ext uri="{0D108BD9-81ED-4DB2-BD59-A6C34878D82A}">
                    <a16:rowId xmlns:a16="http://schemas.microsoft.com/office/drawing/2014/main" val="10002"/>
                  </a:ext>
                </a:extLst>
              </a:tr>
              <a:tr h="370840">
                <a:tc>
                  <a:txBody>
                    <a:bodyPr/>
                    <a:lstStyle/>
                    <a:p>
                      <a:r>
                        <a:rPr lang="en-US" altLang="zh-CN" sz="1600" dirty="0"/>
                        <a:t>Chaser Speed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2.25</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2.5</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2.25</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extLst>
                  <a:ext uri="{0D108BD9-81ED-4DB2-BD59-A6C34878D82A}">
                    <a16:rowId xmlns:a16="http://schemas.microsoft.com/office/drawing/2014/main" val="10003"/>
                  </a:ext>
                </a:extLst>
              </a:tr>
              <a:tr h="370840">
                <a:tc gridSpan="4">
                  <a:txBody>
                    <a:bodyPr/>
                    <a:lstStyle/>
                    <a:p>
                      <a:r>
                        <a:rPr lang="en-US" altLang="zh-CN" sz="1600" dirty="0"/>
                        <a:t>  </a:t>
                      </a:r>
                      <a:r>
                        <a:rPr lang="en-US" altLang="zh-CN" sz="1600" b="1" dirty="0"/>
                        <a:t>Training Target</a:t>
                      </a:r>
                      <a:endParaRPr lang="zh-CN"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hMerge="1">
                  <a:txBody>
                    <a:bodyPr/>
                    <a:lstStyle/>
                    <a:p>
                      <a:endParaRPr lang="zh-CN"/>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TlToBr w="12700" cap="flat" cmpd="sng" algn="ctr">
                      <a:noFill/>
                      <a:prstDash val="solid"/>
                      <a:round/>
                      <a:headEnd type="none" w="med" len="med"/>
                      <a:tailEnd type="none" w="med" len="med"/>
                    </a:lnTlToBr>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extLst>
                  <a:ext uri="{0D108BD9-81ED-4DB2-BD59-A6C34878D82A}">
                    <a16:rowId xmlns:a16="http://schemas.microsoft.com/office/drawing/2014/main" val="10004"/>
                  </a:ext>
                </a:extLst>
              </a:tr>
              <a:tr h="370840">
                <a:tc>
                  <a:txBody>
                    <a:bodyPr/>
                    <a:lstStyle/>
                    <a:p>
                      <a:r>
                        <a:rPr lang="en-US" altLang="zh-CN" sz="1600" dirty="0"/>
                        <a:t>Training Model</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ChaserHard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EscapeeHard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EscapeeHard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extLst>
                  <a:ext uri="{0D108BD9-81ED-4DB2-BD59-A6C34878D82A}">
                    <a16:rowId xmlns:a16="http://schemas.microsoft.com/office/drawing/2014/main" val="10005"/>
                  </a:ext>
                </a:extLst>
              </a:tr>
              <a:tr h="370840">
                <a:tc>
                  <a:txBody>
                    <a:bodyPr/>
                    <a:lstStyle/>
                    <a:p>
                      <a:r>
                        <a:rPr lang="en-US" altLang="zh-CN" sz="1600" dirty="0"/>
                        <a:t>Against Model</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EscapeeEasy</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ChaserHard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ChaserHard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extLst>
                  <a:ext uri="{0D108BD9-81ED-4DB2-BD59-A6C34878D82A}">
                    <a16:rowId xmlns:a16="http://schemas.microsoft.com/office/drawing/2014/main" val="10006"/>
                  </a:ext>
                </a:extLst>
              </a:tr>
              <a:tr h="370840">
                <a:tc>
                  <a:txBody>
                    <a:bodyPr/>
                    <a:lstStyle/>
                    <a:p>
                      <a:r>
                        <a:rPr lang="en-US" altLang="zh-CN" sz="1600" dirty="0"/>
                        <a:t>EscapeeWinRate</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49.3%</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46.6%</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52.9%</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extLst>
                  <a:ext uri="{0D108BD9-81ED-4DB2-BD59-A6C34878D82A}">
                    <a16:rowId xmlns:a16="http://schemas.microsoft.com/office/drawing/2014/main" val="10007"/>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896470"/>
            <a:ext cx="8229600" cy="808038"/>
          </a:xfrm>
        </p:spPr>
        <p:txBody>
          <a:bodyPr/>
          <a:lstStyle/>
          <a:p>
            <a:r>
              <a:rPr lang="en-US" altLang="zh-CN" dirty="0"/>
              <a:t>Results</a:t>
            </a:r>
            <a:endParaRPr lang="en-US" dirty="0"/>
          </a:p>
        </p:txBody>
      </p:sp>
      <p:sp>
        <p:nvSpPr>
          <p:cNvPr id="5" name="内容占位符 4"/>
          <p:cNvSpPr>
            <a:spLocks noGrp="1"/>
          </p:cNvSpPr>
          <p:nvPr>
            <p:ph idx="1"/>
          </p:nvPr>
        </p:nvSpPr>
        <p:spPr>
          <a:xfrm>
            <a:off x="457200" y="2017058"/>
            <a:ext cx="7835153" cy="4533900"/>
          </a:xfrm>
        </p:spPr>
        <p:txBody>
          <a:bodyPr/>
          <a:lstStyle/>
          <a:p>
            <a:r>
              <a:rPr lang="en-US" altLang="zh-CN" dirty="0"/>
              <a:t>We totally spend about 5,800,000 steps on escapee and 6,600,000 steps on chaser. </a:t>
            </a:r>
          </a:p>
          <a:p>
            <a:r>
              <a:rPr lang="en-US" altLang="zh-CN" dirty="0"/>
              <a:t>According to previous slides, both escapee and chaser agents are getting stronger as our learning sections continue. So the alternately learning structure works good in our project. </a:t>
            </a:r>
          </a:p>
          <a:p>
            <a:r>
              <a:rPr lang="en-US" altLang="zh-CN" dirty="0"/>
              <a:t>EscapeeHard and ChaserHard are our project’s latest training result. We record some video clips to show the training results.</a:t>
            </a:r>
            <a:endParaRPr lang="zh-CN"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12376"/>
            <a:ext cx="8229600" cy="808038"/>
          </a:xfrm>
        </p:spPr>
        <p:txBody>
          <a:bodyPr/>
          <a:lstStyle/>
          <a:p>
            <a:r>
              <a:rPr lang="en-US" altLang="zh-CN" dirty="0"/>
              <a:t>Handling Complex Environment</a:t>
            </a:r>
            <a:endParaRPr lang="en-US" dirty="0"/>
          </a:p>
        </p:txBody>
      </p:sp>
      <p:pic>
        <p:nvPicPr>
          <p:cNvPr id="3" name="Sshape_escape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958352" y="1220414"/>
            <a:ext cx="5334001" cy="2722563"/>
          </a:xfrm>
          <a:prstGeom prst="rect">
            <a:avLst/>
          </a:prstGeom>
        </p:spPr>
      </p:pic>
      <p:pic>
        <p:nvPicPr>
          <p:cNvPr id="4" name="SshapeChaser">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2958351" y="4078471"/>
            <a:ext cx="5334000" cy="2722563"/>
          </a:xfrm>
          <a:prstGeom prst="rect">
            <a:avLst/>
          </a:prstGeom>
        </p:spPr>
      </p:pic>
      <p:sp>
        <p:nvSpPr>
          <p:cNvPr id="6" name="内容占位符 4"/>
          <p:cNvSpPr>
            <a:spLocks noGrp="1"/>
          </p:cNvSpPr>
          <p:nvPr>
            <p:ph idx="1"/>
          </p:nvPr>
        </p:nvSpPr>
        <p:spPr>
          <a:xfrm>
            <a:off x="197225" y="2017058"/>
            <a:ext cx="2617694" cy="4533900"/>
          </a:xfrm>
        </p:spPr>
        <p:txBody>
          <a:bodyPr/>
          <a:lstStyle/>
          <a:p>
            <a:r>
              <a:rPr lang="en-US" altLang="zh-CN" sz="1800" dirty="0"/>
              <a:t>Escapee handles s-shaped path.</a:t>
            </a:r>
          </a:p>
          <a:p>
            <a:endParaRPr lang="en-US" altLang="zh-CN" sz="1800" dirty="0"/>
          </a:p>
          <a:p>
            <a:endParaRPr lang="en-US" altLang="zh-CN" sz="1800" dirty="0"/>
          </a:p>
          <a:p>
            <a:endParaRPr lang="en-US" altLang="zh-CN" sz="1800" dirty="0"/>
          </a:p>
          <a:p>
            <a:endParaRPr lang="en-US" altLang="zh-CN" sz="1800" dirty="0"/>
          </a:p>
          <a:p>
            <a:endParaRPr lang="en-US" altLang="zh-CN" sz="1800" dirty="0"/>
          </a:p>
          <a:p>
            <a:endParaRPr lang="en-US" altLang="zh-CN" sz="1800" dirty="0"/>
          </a:p>
          <a:p>
            <a:r>
              <a:rPr lang="en-US" altLang="zh-CN" sz="1800" dirty="0"/>
              <a:t>Chaser handles s-shaped path.</a:t>
            </a:r>
          </a:p>
          <a:p>
            <a:endParaRPr lang="zh-CN" alt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47"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4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p:cTn id="17" fill="hold" display="0">
                  <p:stCondLst>
                    <p:cond delay="indefinite"/>
                  </p:stCondLst>
                </p:cTn>
                <p:tgtEl>
                  <p:spTgt spid="4"/>
                </p:tgtEl>
              </p:cMediaNode>
            </p:video>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12376"/>
            <a:ext cx="8229600" cy="808038"/>
          </a:xfrm>
        </p:spPr>
        <p:txBody>
          <a:bodyPr/>
          <a:lstStyle/>
          <a:p>
            <a:r>
              <a:rPr lang="en-US" altLang="zh-CN" dirty="0"/>
              <a:t>Handling Complex Environment</a:t>
            </a:r>
            <a:endParaRPr lang="en-US" dirty="0"/>
          </a:p>
        </p:txBody>
      </p:sp>
      <p:sp>
        <p:nvSpPr>
          <p:cNvPr id="6" name="内容占位符 4"/>
          <p:cNvSpPr>
            <a:spLocks noGrp="1"/>
          </p:cNvSpPr>
          <p:nvPr>
            <p:ph idx="1"/>
          </p:nvPr>
        </p:nvSpPr>
        <p:spPr>
          <a:xfrm>
            <a:off x="197225" y="2017058"/>
            <a:ext cx="2617694" cy="4533900"/>
          </a:xfrm>
        </p:spPr>
        <p:txBody>
          <a:bodyPr/>
          <a:lstStyle/>
          <a:p>
            <a:r>
              <a:rPr lang="en-US" altLang="zh-CN" sz="1800" dirty="0"/>
              <a:t>Escapee handles dead end.</a:t>
            </a:r>
          </a:p>
          <a:p>
            <a:endParaRPr lang="en-US" altLang="zh-CN" sz="1800" dirty="0"/>
          </a:p>
          <a:p>
            <a:endParaRPr lang="en-US" altLang="zh-CN" sz="1800" dirty="0"/>
          </a:p>
          <a:p>
            <a:endParaRPr lang="en-US" altLang="zh-CN" sz="1800" dirty="0"/>
          </a:p>
          <a:p>
            <a:endParaRPr lang="en-US" altLang="zh-CN" sz="1800" dirty="0"/>
          </a:p>
          <a:p>
            <a:endParaRPr lang="en-US" altLang="zh-CN" sz="1800" dirty="0"/>
          </a:p>
          <a:p>
            <a:endParaRPr lang="en-US" altLang="zh-CN" sz="1800" dirty="0"/>
          </a:p>
          <a:p>
            <a:r>
              <a:rPr lang="en-US" altLang="zh-CN" sz="1800" dirty="0"/>
              <a:t>Chaser handles dead end.</a:t>
            </a:r>
          </a:p>
          <a:p>
            <a:endParaRPr lang="zh-CN" altLang="en-US" sz="1800" dirty="0"/>
          </a:p>
        </p:txBody>
      </p:sp>
      <p:pic>
        <p:nvPicPr>
          <p:cNvPr id="5" name="deadend1chas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958352" y="4027861"/>
            <a:ext cx="5334001" cy="2722563"/>
          </a:xfrm>
          <a:prstGeom prst="rect">
            <a:avLst/>
          </a:prstGeom>
        </p:spPr>
      </p:pic>
      <p:pic>
        <p:nvPicPr>
          <p:cNvPr id="7" name="deadend2escapee">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2958352" y="1220414"/>
            <a:ext cx="5334001" cy="27225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69"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1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12376"/>
            <a:ext cx="8229600" cy="808038"/>
          </a:xfrm>
        </p:spPr>
        <p:txBody>
          <a:bodyPr/>
          <a:lstStyle/>
          <a:p>
            <a:r>
              <a:rPr lang="en-US" altLang="zh-CN" dirty="0"/>
              <a:t>Strategies Escapee Learned</a:t>
            </a:r>
            <a:endParaRPr lang="en-US" dirty="0"/>
          </a:p>
        </p:txBody>
      </p:sp>
      <p:sp>
        <p:nvSpPr>
          <p:cNvPr id="6" name="内容占位符 4"/>
          <p:cNvSpPr>
            <a:spLocks noGrp="1"/>
          </p:cNvSpPr>
          <p:nvPr>
            <p:ph idx="1"/>
          </p:nvPr>
        </p:nvSpPr>
        <p:spPr>
          <a:xfrm>
            <a:off x="98612" y="2017058"/>
            <a:ext cx="2859737" cy="4533900"/>
          </a:xfrm>
        </p:spPr>
        <p:txBody>
          <a:bodyPr/>
          <a:lstStyle/>
          <a:p>
            <a:r>
              <a:rPr lang="en-US" altLang="zh-CN" sz="1800" dirty="0"/>
              <a:t>Escapee learns to avoid chaser.</a:t>
            </a:r>
          </a:p>
          <a:p>
            <a:endParaRPr lang="en-US" altLang="zh-CN" sz="1800" dirty="0"/>
          </a:p>
          <a:p>
            <a:endParaRPr lang="en-US" altLang="zh-CN" sz="1800" dirty="0"/>
          </a:p>
          <a:p>
            <a:endParaRPr lang="en-US" altLang="zh-CN" sz="1800" dirty="0"/>
          </a:p>
          <a:p>
            <a:endParaRPr lang="en-US" altLang="zh-CN" sz="1800" dirty="0"/>
          </a:p>
          <a:p>
            <a:endParaRPr lang="en-US" altLang="zh-CN" sz="1800" dirty="0"/>
          </a:p>
          <a:p>
            <a:endParaRPr lang="en-US" altLang="zh-CN" sz="1800" dirty="0"/>
          </a:p>
          <a:p>
            <a:r>
              <a:rPr lang="en-US" altLang="zh-CN" sz="1800" dirty="0"/>
              <a:t>Further, escapee learns to decide when to avoid.</a:t>
            </a:r>
            <a:endParaRPr lang="zh-CN" altLang="en-US" sz="1800" dirty="0"/>
          </a:p>
        </p:txBody>
      </p:sp>
      <p:pic>
        <p:nvPicPr>
          <p:cNvPr id="3" name="avoid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958350" y="1220414"/>
            <a:ext cx="5334003" cy="2722564"/>
          </a:xfrm>
          <a:prstGeom prst="rect">
            <a:avLst/>
          </a:prstGeom>
        </p:spPr>
      </p:pic>
      <p:pic>
        <p:nvPicPr>
          <p:cNvPr id="4" name="avoid2">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2958349" y="4044108"/>
            <a:ext cx="5334003" cy="27225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33"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89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p:cTn id="17" fill="hold" display="0">
                  <p:stCondLst>
                    <p:cond delay="indefinite"/>
                  </p:stCondLst>
                </p:cTn>
                <p:tgtEl>
                  <p:spTgt spid="4"/>
                </p:tgtEl>
              </p:cMediaNode>
            </p:video>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12376"/>
            <a:ext cx="8229600" cy="808038"/>
          </a:xfrm>
        </p:spPr>
        <p:txBody>
          <a:bodyPr/>
          <a:lstStyle/>
          <a:p>
            <a:r>
              <a:rPr lang="en-US" altLang="zh-CN" dirty="0"/>
              <a:t>Strategies Escapee Learned</a:t>
            </a:r>
            <a:endParaRPr lang="en-US" dirty="0"/>
          </a:p>
        </p:txBody>
      </p:sp>
      <p:sp>
        <p:nvSpPr>
          <p:cNvPr id="6" name="内容占位符 4"/>
          <p:cNvSpPr>
            <a:spLocks noGrp="1"/>
          </p:cNvSpPr>
          <p:nvPr>
            <p:ph idx="1"/>
          </p:nvPr>
        </p:nvSpPr>
        <p:spPr>
          <a:xfrm>
            <a:off x="98612" y="2017058"/>
            <a:ext cx="2859737" cy="4533900"/>
          </a:xfrm>
        </p:spPr>
        <p:txBody>
          <a:bodyPr/>
          <a:lstStyle/>
          <a:p>
            <a:r>
              <a:rPr lang="en-US" altLang="zh-CN" sz="1800" dirty="0"/>
              <a:t>Escapee learns to rush to win zone when chaser is behind.</a:t>
            </a:r>
          </a:p>
          <a:p>
            <a:endParaRPr lang="en-US" altLang="zh-CN" sz="1800" dirty="0"/>
          </a:p>
          <a:p>
            <a:endParaRPr lang="en-US" altLang="zh-CN" sz="1800" dirty="0"/>
          </a:p>
          <a:p>
            <a:endParaRPr lang="en-US" altLang="zh-CN" sz="1800" dirty="0"/>
          </a:p>
          <a:p>
            <a:endParaRPr lang="en-US" altLang="zh-CN" sz="1800" dirty="0"/>
          </a:p>
          <a:p>
            <a:endParaRPr lang="en-US" altLang="zh-CN" sz="1800" dirty="0"/>
          </a:p>
          <a:p>
            <a:endParaRPr lang="en-US" altLang="zh-CN" sz="1800" dirty="0"/>
          </a:p>
          <a:p>
            <a:r>
              <a:rPr lang="en-US" altLang="zh-CN" sz="1800" dirty="0"/>
              <a:t>Escapee learns to sneak behind chaser.</a:t>
            </a:r>
            <a:r>
              <a:rPr lang="zh-CN" altLang="en-US" sz="1800" dirty="0"/>
              <a:t> </a:t>
            </a:r>
            <a:endParaRPr lang="en-US" altLang="zh-CN" sz="1800" dirty="0"/>
          </a:p>
        </p:txBody>
      </p:sp>
      <p:pic>
        <p:nvPicPr>
          <p:cNvPr id="5" name="rush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958348" y="1220414"/>
            <a:ext cx="5334003" cy="2722564"/>
          </a:xfrm>
          <a:prstGeom prst="rect">
            <a:avLst/>
          </a:prstGeom>
        </p:spPr>
      </p:pic>
      <p:pic>
        <p:nvPicPr>
          <p:cNvPr id="7" name="sneaky">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2958347" y="4045788"/>
            <a:ext cx="5334003" cy="27225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07"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89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12376"/>
            <a:ext cx="8229600" cy="808038"/>
          </a:xfrm>
        </p:spPr>
        <p:txBody>
          <a:bodyPr/>
          <a:lstStyle/>
          <a:p>
            <a:r>
              <a:rPr lang="en-US" altLang="zh-CN" dirty="0"/>
              <a:t>Strategies Chaser Learned</a:t>
            </a:r>
            <a:endParaRPr lang="en-US" dirty="0"/>
          </a:p>
        </p:txBody>
      </p:sp>
      <p:sp>
        <p:nvSpPr>
          <p:cNvPr id="6" name="内容占位符 4"/>
          <p:cNvSpPr>
            <a:spLocks noGrp="1"/>
          </p:cNvSpPr>
          <p:nvPr>
            <p:ph idx="1"/>
          </p:nvPr>
        </p:nvSpPr>
        <p:spPr>
          <a:xfrm>
            <a:off x="0" y="1911724"/>
            <a:ext cx="3003176" cy="4533900"/>
          </a:xfrm>
        </p:spPr>
        <p:txBody>
          <a:bodyPr/>
          <a:lstStyle/>
          <a:p>
            <a:r>
              <a:rPr lang="en-US" altLang="zh-CN" sz="1800" dirty="0"/>
              <a:t>Chaser learns to investigate the last seen escapee location</a:t>
            </a:r>
          </a:p>
          <a:p>
            <a:endParaRPr lang="en-US" altLang="zh-CN" sz="1800" dirty="0"/>
          </a:p>
          <a:p>
            <a:endParaRPr lang="en-US" altLang="zh-CN" sz="1800" dirty="0"/>
          </a:p>
          <a:p>
            <a:endParaRPr lang="en-US" altLang="zh-CN" sz="1800" dirty="0"/>
          </a:p>
          <a:p>
            <a:endParaRPr lang="en-US" altLang="zh-CN" sz="1800" dirty="0"/>
          </a:p>
          <a:p>
            <a:endParaRPr lang="en-US" altLang="zh-CN" sz="1800" dirty="0"/>
          </a:p>
          <a:p>
            <a:endParaRPr lang="en-US" altLang="zh-CN" sz="1800" dirty="0"/>
          </a:p>
          <a:p>
            <a:r>
              <a:rPr lang="en-US" altLang="zh-CN" sz="1800" dirty="0"/>
              <a:t>Further, chaser learns to remember the moving direction of escapee</a:t>
            </a:r>
          </a:p>
        </p:txBody>
      </p:sp>
      <p:pic>
        <p:nvPicPr>
          <p:cNvPr id="4" name="investigat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958347" y="1220414"/>
            <a:ext cx="5334003" cy="2722564"/>
          </a:xfrm>
          <a:prstGeom prst="rect">
            <a:avLst/>
          </a:prstGeom>
        </p:spPr>
      </p:pic>
      <p:pic>
        <p:nvPicPr>
          <p:cNvPr id="5" name="investigate2">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2958346" y="4044108"/>
            <a:ext cx="5334003" cy="27225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95"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24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12376"/>
            <a:ext cx="8229600" cy="808038"/>
          </a:xfrm>
        </p:spPr>
        <p:txBody>
          <a:bodyPr/>
          <a:lstStyle/>
          <a:p>
            <a:r>
              <a:rPr lang="en-US" altLang="zh-CN" dirty="0"/>
              <a:t>Strategies Chaser Learned</a:t>
            </a:r>
            <a:endParaRPr lang="en-US" dirty="0"/>
          </a:p>
        </p:txBody>
      </p:sp>
      <p:sp>
        <p:nvSpPr>
          <p:cNvPr id="6" name="内容占位符 4"/>
          <p:cNvSpPr>
            <a:spLocks noGrp="1"/>
          </p:cNvSpPr>
          <p:nvPr>
            <p:ph idx="1"/>
          </p:nvPr>
        </p:nvSpPr>
        <p:spPr>
          <a:xfrm>
            <a:off x="98612" y="2017058"/>
            <a:ext cx="2859737" cy="4533900"/>
          </a:xfrm>
        </p:spPr>
        <p:txBody>
          <a:bodyPr/>
          <a:lstStyle/>
          <a:p>
            <a:r>
              <a:rPr lang="en-US" altLang="zh-CN" sz="1800" dirty="0"/>
              <a:t>Chaser learns to intercept the estimate route of escapee</a:t>
            </a:r>
          </a:p>
          <a:p>
            <a:endParaRPr lang="en-US" altLang="zh-CN" sz="1800" dirty="0"/>
          </a:p>
          <a:p>
            <a:endParaRPr lang="en-US" altLang="zh-CN" sz="1800" dirty="0"/>
          </a:p>
          <a:p>
            <a:endParaRPr lang="en-US" altLang="zh-CN" sz="1800" dirty="0"/>
          </a:p>
          <a:p>
            <a:endParaRPr lang="en-US" altLang="zh-CN" sz="1800" dirty="0"/>
          </a:p>
          <a:p>
            <a:endParaRPr lang="en-US" altLang="zh-CN" sz="1800" dirty="0"/>
          </a:p>
          <a:p>
            <a:endParaRPr lang="en-US" altLang="zh-CN" sz="1800" dirty="0"/>
          </a:p>
          <a:p>
            <a:r>
              <a:rPr lang="en-US" altLang="zh-CN" sz="1800" dirty="0"/>
              <a:t>Further, chaser learns to predict the route of escapee even with just a glance.</a:t>
            </a:r>
            <a:r>
              <a:rPr lang="zh-CN" altLang="en-US" sz="1800" dirty="0"/>
              <a:t> </a:t>
            </a:r>
            <a:endParaRPr lang="en-US" altLang="zh-CN" sz="1800" dirty="0"/>
          </a:p>
        </p:txBody>
      </p:sp>
      <p:pic>
        <p:nvPicPr>
          <p:cNvPr id="3" name="intercept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958346" y="1220414"/>
            <a:ext cx="5334003" cy="2722564"/>
          </a:xfrm>
          <a:prstGeom prst="rect">
            <a:avLst/>
          </a:prstGeom>
        </p:spPr>
      </p:pic>
      <p:pic>
        <p:nvPicPr>
          <p:cNvPr id="8" name="intercept2">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2958345" y="4053073"/>
            <a:ext cx="5334003" cy="27225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1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33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p:cTn id="17" fill="hold" display="0">
                  <p:stCondLst>
                    <p:cond delay="indefinite"/>
                  </p:stCondLst>
                </p:cTn>
                <p:tgtEl>
                  <p:spTgt spid="8"/>
                </p:tgtEl>
              </p:cMediaNode>
            </p:video>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7414" y="927652"/>
            <a:ext cx="8229600" cy="808038"/>
          </a:xfrm>
        </p:spPr>
        <p:txBody>
          <a:bodyPr/>
          <a:lstStyle/>
          <a:p>
            <a:r>
              <a:rPr lang="en-US" altLang="zh-CN" dirty="0"/>
              <a:t>Future </a:t>
            </a:r>
            <a:r>
              <a:rPr lang="en-US" dirty="0"/>
              <a:t>Work</a:t>
            </a:r>
          </a:p>
        </p:txBody>
      </p:sp>
      <p:sp>
        <p:nvSpPr>
          <p:cNvPr id="3" name="内容占位符 2"/>
          <p:cNvSpPr>
            <a:spLocks noGrp="1"/>
          </p:cNvSpPr>
          <p:nvPr>
            <p:ph idx="1"/>
          </p:nvPr>
        </p:nvSpPr>
        <p:spPr>
          <a:xfrm>
            <a:off x="628650" y="2226469"/>
            <a:ext cx="7987129" cy="3263504"/>
          </a:xfrm>
        </p:spPr>
        <p:txBody>
          <a:bodyPr>
            <a:normAutofit/>
          </a:bodyPr>
          <a:lstStyle/>
          <a:p>
            <a:r>
              <a:rPr lang="en-US" altLang="zh-CN" dirty="0"/>
              <a:t>More features can be added in hide&amp;escapee scenario,e.g. Sound system availiable for both agents</a:t>
            </a:r>
          </a:p>
          <a:p>
            <a:endParaRPr lang="en-US" altLang="zh-CN" dirty="0"/>
          </a:p>
          <a:p>
            <a:r>
              <a:rPr lang="en-US" altLang="zh-CN" dirty="0"/>
              <a:t>Implement multi-agent with different ML model while trainning  e.g. LSTM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Prior Work</a:t>
            </a:r>
          </a:p>
        </p:txBody>
      </p:sp>
      <p:sp>
        <p:nvSpPr>
          <p:cNvPr id="3" name="内容占位符 2"/>
          <p:cNvSpPr>
            <a:spLocks noGrp="1"/>
          </p:cNvSpPr>
          <p:nvPr>
            <p:ph idx="1"/>
          </p:nvPr>
        </p:nvSpPr>
        <p:spPr/>
        <p:txBody>
          <a:bodyPr/>
          <a:lstStyle/>
          <a:p>
            <a:r>
              <a:rPr lang="en-US" b="1" dirty="0"/>
              <a:t>Emergent Tool Use from Multi-Agent Interaction</a:t>
            </a:r>
          </a:p>
          <a:p>
            <a:pPr lvl="1"/>
            <a:r>
              <a:rPr lang="en-US" dirty="0">
                <a:hlinkClick r:id="rId2"/>
              </a:rPr>
              <a:t>https://openai.com/blog/emergent-tool-use/</a:t>
            </a:r>
            <a:endParaRPr lang="en-US" dirty="0"/>
          </a:p>
          <a:p>
            <a:pPr lvl="1"/>
            <a:r>
              <a:rPr lang="en-US" altLang="zh-CN" dirty="0"/>
              <a:t>2 kinds of Agents( seeker, hider) learn to use tools to create Shelter and break in in a simulated environment.</a:t>
            </a:r>
          </a:p>
          <a:p>
            <a:pPr lvl="1"/>
            <a:r>
              <a:rPr lang="en-US" altLang="zh-CN" dirty="0"/>
              <a:t>Relies on reinforcement learning and self-play. Doesn’t involved imitation learning.</a:t>
            </a:r>
          </a:p>
          <a:p>
            <a:pPr lvl="1"/>
            <a:r>
              <a:rPr lang="en-US" altLang="zh-CN" dirty="0"/>
              <a:t>The result is generated after hundreds of  million training episodes.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Prior Work</a:t>
            </a:r>
          </a:p>
        </p:txBody>
      </p:sp>
      <p:sp>
        <p:nvSpPr>
          <p:cNvPr id="3" name="内容占位符 2"/>
          <p:cNvSpPr>
            <a:spLocks noGrp="1"/>
          </p:cNvSpPr>
          <p:nvPr>
            <p:ph idx="1"/>
          </p:nvPr>
        </p:nvSpPr>
        <p:spPr/>
        <p:txBody>
          <a:bodyPr/>
          <a:lstStyle/>
          <a:p>
            <a:r>
              <a:rPr lang="en-US" b="1" dirty="0"/>
              <a:t>Multi-Agent Generative Adversarial Imitation Learning</a:t>
            </a:r>
          </a:p>
          <a:p>
            <a:endParaRPr lang="en-US" b="1" dirty="0"/>
          </a:p>
          <a:p>
            <a:pPr lvl="1"/>
            <a:r>
              <a:rPr lang="en-US" dirty="0">
                <a:hlinkClick r:id="rId2"/>
              </a:rPr>
              <a:t>https://papers.nips.cc/paper/7975-multi-agent-generative-adversarial-imitation-learning</a:t>
            </a:r>
            <a:endParaRPr lang="en-US" dirty="0"/>
          </a:p>
          <a:p>
            <a:pPr lvl="1"/>
            <a:r>
              <a:rPr lang="en-US" dirty="0"/>
              <a:t>Generative Adversarial Imitation Learning(GAIL) can be used to imitate complex behaviors in high-dimensional environments with multiple cooperative or competing agents.</a:t>
            </a:r>
          </a:p>
          <a:p>
            <a:pPr lvl="1"/>
            <a:r>
              <a:rPr lang="en-US" altLang="zh-CN" dirty="0"/>
              <a:t>Imitate the demonstrations of a set of experts to learning parametrized policies.</a:t>
            </a:r>
          </a:p>
          <a:p>
            <a:pPr lvl="1"/>
            <a:endParaRPr lang="en-US" altLang="zh-C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Prior Work</a:t>
            </a:r>
          </a:p>
        </p:txBody>
      </p:sp>
      <p:sp>
        <p:nvSpPr>
          <p:cNvPr id="3" name="内容占位符 2"/>
          <p:cNvSpPr>
            <a:spLocks noGrp="1"/>
          </p:cNvSpPr>
          <p:nvPr>
            <p:ph idx="1"/>
          </p:nvPr>
        </p:nvSpPr>
        <p:spPr/>
        <p:txBody>
          <a:bodyPr/>
          <a:lstStyle/>
          <a:p>
            <a:r>
              <a:rPr lang="en-US" dirty="0"/>
              <a:t>Unity Machine Learning Tool Kit</a:t>
            </a:r>
          </a:p>
          <a:p>
            <a:pPr lvl="1"/>
            <a:r>
              <a:rPr lang="en-US" dirty="0"/>
              <a:t>https://unity3d.com/machine-learning</a:t>
            </a:r>
          </a:p>
          <a:p>
            <a:pPr lvl="1"/>
            <a:r>
              <a:rPr lang="en-US" dirty="0"/>
              <a:t>Unity provide an open-source ML platform that enables games and simulations to serve as environments for training intelligent agents. Our project are based on this platform.</a:t>
            </a:r>
          </a:p>
          <a:p>
            <a:pPr lvl="1"/>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6995" y="581660"/>
            <a:ext cx="8229600" cy="808038"/>
          </a:xfrm>
        </p:spPr>
        <p:txBody>
          <a:bodyPr/>
          <a:lstStyle/>
          <a:p>
            <a:r>
              <a:rPr lang="en-US">
                <a:solidFill>
                  <a:schemeClr val="tx1"/>
                </a:solidFill>
                <a:effectLst>
                  <a:outerShdw blurRad="38100" dist="19050" dir="2700000" algn="tl" rotWithShape="0">
                    <a:schemeClr val="dk1">
                      <a:alpha val="40000"/>
                    </a:schemeClr>
                  </a:outerShdw>
                </a:effectLst>
                <a:sym typeface="+mn-ea"/>
              </a:rPr>
              <a:t>Challenges:  Learning algorithm&amp; model</a:t>
            </a:r>
            <a:r>
              <a:rPr lang="en-US">
                <a:sym typeface="+mn-ea"/>
              </a:rPr>
              <a:t>  </a:t>
            </a:r>
            <a:endParaRPr lang="en-US" dirty="0"/>
          </a:p>
        </p:txBody>
      </p:sp>
      <p:sp>
        <p:nvSpPr>
          <p:cNvPr id="5" name="Subtitle 2"/>
          <p:cNvSpPr>
            <a:spLocks noGrp="1"/>
          </p:cNvSpPr>
          <p:nvPr/>
        </p:nvSpPr>
        <p:spPr>
          <a:xfrm>
            <a:off x="86995" y="1480185"/>
            <a:ext cx="9144000" cy="403098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t>Initial Appoarch: DRL(Deep Reinforcement):</a:t>
            </a:r>
          </a:p>
          <a:p>
            <a:pPr algn="l"/>
            <a:endParaRPr lang="en-US"/>
          </a:p>
          <a:p>
            <a:pPr algn="l"/>
            <a:r>
              <a:rPr lang="en-US"/>
              <a:t>Kownlege Base (Agent):</a:t>
            </a:r>
          </a:p>
          <a:p>
            <a:pPr algn="l"/>
            <a:r>
              <a:rPr lang="en-US"/>
              <a:t>Action:</a:t>
            </a:r>
          </a:p>
          <a:p>
            <a:pPr algn="l"/>
            <a:r>
              <a:rPr lang="en-US"/>
              <a:t>State:</a:t>
            </a:r>
          </a:p>
          <a:p>
            <a:pPr algn="l"/>
            <a:endParaRPr lang="en-US"/>
          </a:p>
          <a:p>
            <a:pPr algn="l"/>
            <a:endParaRPr lang="en-US"/>
          </a:p>
          <a:p>
            <a:pPr algn="l"/>
            <a:endParaRPr lang="en-US"/>
          </a:p>
        </p:txBody>
      </p:sp>
      <p:graphicFrame>
        <p:nvGraphicFramePr>
          <p:cNvPr id="11" name="Content Placeholder 10">
            <a:hlinkClick r:id="" action="ppaction://ole?verb=0"/>
          </p:cNvPr>
          <p:cNvGraphicFramePr>
            <a:graphicFrameLocks noGrp="1" noChangeAspect="1"/>
          </p:cNvGraphicFramePr>
          <p:nvPr>
            <p:ph sz="half" idx="1"/>
          </p:nvPr>
        </p:nvGraphicFramePr>
        <p:xfrm>
          <a:off x="1428750" y="2876550"/>
          <a:ext cx="769620" cy="358140"/>
        </p:xfrm>
        <a:graphic>
          <a:graphicData uri="http://schemas.openxmlformats.org/presentationml/2006/ole">
            <mc:AlternateContent xmlns:mc="http://schemas.openxmlformats.org/markup-compatibility/2006">
              <mc:Choice xmlns:v="urn:schemas-microsoft-com:vml" Requires="v">
                <p:oleObj spid="_x0000_s1050" r:id="rId3" imgW="381000" imgH="177165" progId="Equation.KSEE3">
                  <p:embed/>
                </p:oleObj>
              </mc:Choice>
              <mc:Fallback>
                <p:oleObj r:id="rId3" imgW="381000" imgH="177165" progId="Equation.KSEE3">
                  <p:embed/>
                  <p:pic>
                    <p:nvPicPr>
                      <p:cNvPr id="0" name="Content Placeholder 10">
                        <a:hlinkClick r:id="" action="ppaction://ole?verb=0"/>
                      </p:cNvPr>
                      <p:cNvPicPr/>
                      <p:nvPr/>
                    </p:nvPicPr>
                    <p:blipFill>
                      <a:blip r:embed="rId4"/>
                      <a:stretch>
                        <a:fillRect/>
                      </a:stretch>
                    </p:blipFill>
                    <p:spPr>
                      <a:xfrm>
                        <a:off x="1428750" y="2876550"/>
                        <a:ext cx="769620" cy="358140"/>
                      </a:xfrm>
                      <a:prstGeom prst="rect">
                        <a:avLst/>
                      </a:prstGeom>
                    </p:spPr>
                  </p:pic>
                </p:oleObj>
              </mc:Fallback>
            </mc:AlternateContent>
          </a:graphicData>
        </a:graphic>
      </p:graphicFrame>
      <p:graphicFrame>
        <p:nvGraphicFramePr>
          <p:cNvPr id="9" name="Content Placeholder 8"/>
          <p:cNvGraphicFramePr>
            <a:graphicFrameLocks noGrp="1"/>
          </p:cNvGraphicFramePr>
          <p:nvPr>
            <p:ph sz="half" idx="2"/>
          </p:nvPr>
        </p:nvGraphicFramePr>
        <p:xfrm>
          <a:off x="1322705" y="3378835"/>
          <a:ext cx="981075" cy="354965"/>
        </p:xfrm>
        <a:graphic>
          <a:graphicData uri="http://schemas.openxmlformats.org/presentationml/2006/ole">
            <mc:AlternateContent xmlns:mc="http://schemas.openxmlformats.org/markup-compatibility/2006">
              <mc:Choice xmlns:v="urn:schemas-microsoft-com:vml" Requires="v">
                <p:oleObj spid="_x0000_s1051" r:id="rId5" imgW="1031875" imgH="502920" progId="Equation.KSEE3">
                  <p:embed/>
                </p:oleObj>
              </mc:Choice>
              <mc:Fallback>
                <p:oleObj r:id="rId5" imgW="1031875" imgH="502920" progId="Equation.KSEE3">
                  <p:embed/>
                  <p:pic>
                    <p:nvPicPr>
                      <p:cNvPr id="0" name="Content Placeholder 8"/>
                      <p:cNvPicPr/>
                      <p:nvPr/>
                    </p:nvPicPr>
                    <p:blipFill>
                      <a:blip r:embed="rId6"/>
                      <a:stretch>
                        <a:fillRect/>
                      </a:stretch>
                    </p:blipFill>
                    <p:spPr>
                      <a:xfrm>
                        <a:off x="1322705" y="3378835"/>
                        <a:ext cx="981075" cy="354965"/>
                      </a:xfrm>
                      <a:prstGeom prst="rect">
                        <a:avLst/>
                      </a:prstGeom>
                    </p:spPr>
                  </p:pic>
                </p:oleObj>
              </mc:Fallback>
            </mc:AlternateContent>
          </a:graphicData>
        </a:graphic>
      </p:graphicFrame>
      <p:pic>
        <p:nvPicPr>
          <p:cNvPr id="6" name="Picture 5"/>
          <p:cNvPicPr>
            <a:picLocks noChangeAspect="1"/>
          </p:cNvPicPr>
          <p:nvPr/>
        </p:nvPicPr>
        <p:blipFill>
          <a:blip r:embed="rId7"/>
          <a:stretch>
            <a:fillRect/>
          </a:stretch>
        </p:blipFill>
        <p:spPr>
          <a:xfrm>
            <a:off x="86995" y="4007485"/>
            <a:ext cx="4810125" cy="391795"/>
          </a:xfrm>
          <a:prstGeom prst="rect">
            <a:avLst/>
          </a:prstGeom>
        </p:spPr>
      </p:pic>
      <p:pic>
        <p:nvPicPr>
          <p:cNvPr id="7" name="Picture 6"/>
          <p:cNvPicPr>
            <a:picLocks noChangeAspect="1"/>
          </p:cNvPicPr>
          <p:nvPr/>
        </p:nvPicPr>
        <p:blipFill>
          <a:blip r:embed="rId8"/>
          <a:stretch>
            <a:fillRect/>
          </a:stretch>
        </p:blipFill>
        <p:spPr>
          <a:xfrm>
            <a:off x="86995" y="4482465"/>
            <a:ext cx="4040505" cy="478790"/>
          </a:xfrm>
          <a:prstGeom prst="rect">
            <a:avLst/>
          </a:prstGeom>
        </p:spPr>
      </p:pic>
      <p:sp>
        <p:nvSpPr>
          <p:cNvPr id="8" name="Text Box 7"/>
          <p:cNvSpPr txBox="1"/>
          <p:nvPr/>
        </p:nvSpPr>
        <p:spPr>
          <a:xfrm>
            <a:off x="5085715" y="2100580"/>
            <a:ext cx="3777615" cy="4399915"/>
          </a:xfrm>
          <a:prstGeom prst="rect">
            <a:avLst/>
          </a:prstGeom>
          <a:noFill/>
        </p:spPr>
        <p:txBody>
          <a:bodyPr wrap="square" rtlCol="0">
            <a:spAutoFit/>
          </a:bodyPr>
          <a:lstStyle/>
          <a:p>
            <a:pPr marL="285750" indent="-285750">
              <a:buFont typeface="Arial" panose="020B0604020202020204" pitchFamily="34" charset="0"/>
              <a:buChar char="•"/>
            </a:pPr>
            <a:r>
              <a:rPr lang="en-US" sz="2000"/>
              <a:t>Estimate the reward for each action(Q-Value)</a:t>
            </a:r>
          </a:p>
          <a:p>
            <a:pPr marL="285750" indent="-285750">
              <a:buFont typeface="Arial" panose="020B0604020202020204" pitchFamily="34" charset="0"/>
              <a:buChar char="•"/>
            </a:pPr>
            <a:endParaRPr lang="en-US" sz="2000"/>
          </a:p>
          <a:p>
            <a:pPr marL="285750" indent="-285750">
              <a:buFont typeface="Arial" panose="020B0604020202020204" pitchFamily="34" charset="0"/>
              <a:buChar char="•"/>
            </a:pPr>
            <a:r>
              <a:rPr lang="en-US" sz="2000"/>
              <a:t>Pick the action with the highest Q value</a:t>
            </a:r>
          </a:p>
          <a:p>
            <a:pPr marL="285750" indent="-285750">
              <a:buFont typeface="Arial" panose="020B0604020202020204" pitchFamily="34" charset="0"/>
              <a:buChar char="•"/>
            </a:pPr>
            <a:endParaRPr lang="en-US" sz="2000"/>
          </a:p>
          <a:p>
            <a:pPr marL="285750" indent="-285750">
              <a:buFont typeface="Arial" panose="020B0604020202020204" pitchFamily="34" charset="0"/>
              <a:buChar char="•"/>
            </a:pPr>
            <a:r>
              <a:rPr lang="en-US" sz="2000"/>
              <a:t>Markov Decision Process</a:t>
            </a:r>
          </a:p>
          <a:p>
            <a:pPr marL="285750" indent="-285750">
              <a:buFont typeface="Arial" panose="020B0604020202020204" pitchFamily="34" charset="0"/>
              <a:buChar char="•"/>
            </a:pPr>
            <a:endParaRPr lang="en-US" sz="2000"/>
          </a:p>
          <a:p>
            <a:pPr marL="285750" indent="-285750">
              <a:buFont typeface="Arial" panose="020B0604020202020204" pitchFamily="34" charset="0"/>
              <a:buChar char="•"/>
            </a:pPr>
            <a:r>
              <a:rPr lang="en-US" sz="2000"/>
              <a:t> In the state S, the state S(i+1)and the return R(i+1) after the action a are only related to the current state and action, and have nothing to do with the historical state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737870" y="422910"/>
            <a:ext cx="8242300" cy="143383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a:br>
            <a:r>
              <a:rPr lang="en-US"/>
              <a:t>Reinforcement learning with sparse and delayed rewards</a:t>
            </a:r>
          </a:p>
        </p:txBody>
      </p:sp>
      <p:sp>
        <p:nvSpPr>
          <p:cNvPr id="3" name="Content Placeholder 2"/>
          <p:cNvSpPr>
            <a:spLocks noGrp="1"/>
          </p:cNvSpPr>
          <p:nvPr/>
        </p:nvSpPr>
        <p:spPr>
          <a:xfrm>
            <a:off x="561975" y="2150745"/>
            <a:ext cx="8334375" cy="41643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r>
              <a:rPr lang="en-US"/>
              <a:t>Setting one reward policy is not hard, but for multiple behaviors with complicated reward policy, the problem comes.</a:t>
            </a:r>
          </a:p>
          <a:p>
            <a:pPr marL="0" indent="0">
              <a:buNone/>
            </a:pPr>
            <a:endParaRPr lang="en-US"/>
          </a:p>
          <a:p>
            <a:endParaRPr lang="en-US"/>
          </a:p>
          <a:p>
            <a:r>
              <a:rPr lang="en-US"/>
              <a:t>Actions may have long term benefit will not gain reward from the current state.</a:t>
            </a:r>
          </a:p>
        </p:txBody>
      </p:sp>
    </p:spTree>
  </p:cSld>
  <p:clrMapOvr>
    <a:masterClrMapping/>
  </p:clrMapOvr>
</p:sld>
</file>

<file path=ppt/theme/theme1.xml><?xml version="1.0" encoding="utf-8"?>
<a:theme xmlns:a="http://schemas.openxmlformats.org/drawingml/2006/main" name="RU_template_logotype">
  <a:themeElements>
    <a:clrScheme name="RU_Template_Verdana_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RU_Template_Verdana_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RU_Template_Verdana_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RU_Template_Verdana_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RU_Template_Verdana_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RU_Template_Verdana_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RU_Template_Verdana_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RU_Template_Verdana_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RU_Template_Verdana_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RU_Template_Verdana_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RU_Template_Verdana_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RU_Template_Verdana_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RU_Template_Verdana_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RU_Template_Verdana_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RU_template_Logotype_4x3 standard</Template>
  <TotalTime>400</TotalTime>
  <Words>2647</Words>
  <Application>Microsoft Office PowerPoint</Application>
  <PresentationFormat>全屏显示(4:3)</PresentationFormat>
  <Paragraphs>494</Paragraphs>
  <Slides>48</Slides>
  <Notes>1</Notes>
  <HiddenSlides>0</HiddenSlides>
  <MMClips>13</MMClips>
  <ScaleCrop>false</ScaleCrop>
  <HeadingPairs>
    <vt:vector size="8" baseType="variant">
      <vt:variant>
        <vt:lpstr>已用的字体</vt:lpstr>
      </vt:variant>
      <vt:variant>
        <vt:i4>3</vt:i4>
      </vt:variant>
      <vt:variant>
        <vt:lpstr>主题</vt:lpstr>
      </vt:variant>
      <vt:variant>
        <vt:i4>1</vt:i4>
      </vt:variant>
      <vt:variant>
        <vt:lpstr>嵌入 OLE 服务器</vt:lpstr>
      </vt:variant>
      <vt:variant>
        <vt:i4>1</vt:i4>
      </vt:variant>
      <vt:variant>
        <vt:lpstr>幻灯片标题</vt:lpstr>
      </vt:variant>
      <vt:variant>
        <vt:i4>48</vt:i4>
      </vt:variant>
    </vt:vector>
  </HeadingPairs>
  <TitlesOfParts>
    <vt:vector size="53" baseType="lpstr">
      <vt:lpstr>等线</vt:lpstr>
      <vt:lpstr>Arial</vt:lpstr>
      <vt:lpstr>Calibri Light</vt:lpstr>
      <vt:lpstr>RU_template_logotype</vt:lpstr>
      <vt:lpstr>Equation.KSEE3</vt:lpstr>
      <vt:lpstr>Imitation Learning and Reinforcement Learning  in Escape &amp; Chase Games</vt:lpstr>
      <vt:lpstr>Problem Statement</vt:lpstr>
      <vt:lpstr>Motivation and Application</vt:lpstr>
      <vt:lpstr>Prior Work</vt:lpstr>
      <vt:lpstr>Prior Work</vt:lpstr>
      <vt:lpstr>Prior Work</vt:lpstr>
      <vt:lpstr>Prior Work</vt:lpstr>
      <vt:lpstr>Challenges:  Learning algorithm&amp; model  </vt:lpstr>
      <vt:lpstr>PowerPoint 演示文稿</vt:lpstr>
      <vt:lpstr>Proposed Solutions: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Training Environment</vt:lpstr>
      <vt:lpstr>Training Environment</vt:lpstr>
      <vt:lpstr>Training Environment</vt:lpstr>
      <vt:lpstr>Training Environment</vt:lpstr>
      <vt:lpstr>Training Environment</vt:lpstr>
      <vt:lpstr>Escapee Agents</vt:lpstr>
      <vt:lpstr>Chaser Agents</vt:lpstr>
      <vt:lpstr>Script-driven Chaser Agent</vt:lpstr>
      <vt:lpstr>Alternately Learning Structure</vt:lpstr>
      <vt:lpstr>Alternately Learning Structure</vt:lpstr>
      <vt:lpstr>Training 1</vt:lpstr>
      <vt:lpstr>Training 1</vt:lpstr>
      <vt:lpstr>Training 2</vt:lpstr>
      <vt:lpstr>Training 2</vt:lpstr>
      <vt:lpstr>Training 3</vt:lpstr>
      <vt:lpstr>Training 3</vt:lpstr>
      <vt:lpstr>Training 4</vt:lpstr>
      <vt:lpstr>Training 4</vt:lpstr>
      <vt:lpstr>Training 5</vt:lpstr>
      <vt:lpstr>Training 5</vt:lpstr>
      <vt:lpstr>Win Rates of All Training Sections</vt:lpstr>
      <vt:lpstr>Improvements Between Training Sections</vt:lpstr>
      <vt:lpstr>Improvements Between Training Sections</vt:lpstr>
      <vt:lpstr>Results</vt:lpstr>
      <vt:lpstr>Handling Complex Environment</vt:lpstr>
      <vt:lpstr>Handling Complex Environment</vt:lpstr>
      <vt:lpstr>Strategies Escapee Learned</vt:lpstr>
      <vt:lpstr>Strategies Escapee Learned</vt:lpstr>
      <vt:lpstr>Strategies Chaser Learned</vt:lpstr>
      <vt:lpstr>Strategies Chaser Learned</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Yunao</cp:lastModifiedBy>
  <cp:revision>717</cp:revision>
  <dcterms:created xsi:type="dcterms:W3CDTF">2018-06-04T14:01:00Z</dcterms:created>
  <dcterms:modified xsi:type="dcterms:W3CDTF">2020-07-27T16:44:05Z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1033-11.2.0.9070</vt:lpwstr>
  </property>
</Properties>
</file>